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75" r:id="rId3"/>
    <p:sldId id="274" r:id="rId4"/>
    <p:sldId id="277" r:id="rId5"/>
    <p:sldId id="293" r:id="rId6"/>
    <p:sldId id="290" r:id="rId7"/>
    <p:sldId id="276" r:id="rId8"/>
    <p:sldId id="260" r:id="rId9"/>
    <p:sldId id="291" r:id="rId10"/>
    <p:sldId id="292" r:id="rId11"/>
    <p:sldId id="265" r:id="rId12"/>
    <p:sldId id="266" r:id="rId13"/>
    <p:sldId id="267" r:id="rId14"/>
    <p:sldId id="270" r:id="rId15"/>
    <p:sldId id="286" r:id="rId16"/>
    <p:sldId id="271" r:id="rId17"/>
    <p:sldId id="272" r:id="rId18"/>
    <p:sldId id="273" r:id="rId19"/>
    <p:sldId id="287" r:id="rId20"/>
    <p:sldId id="288" r:id="rId21"/>
    <p:sldId id="289" r:id="rId22"/>
    <p:sldId id="285" r:id="rId23"/>
    <p:sldId id="280" r:id="rId24"/>
    <p:sldId id="281" r:id="rId25"/>
    <p:sldId id="282" r:id="rId26"/>
    <p:sldId id="283" r:id="rId27"/>
    <p:sldId id="284" r:id="rId28"/>
  </p:sldIdLst>
  <p:sldSz cx="1080135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66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>
        <p:scale>
          <a:sx n="70" d="100"/>
          <a:sy n="70" d="100"/>
        </p:scale>
        <p:origin x="-1128" y="-384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ocuments\&#1053;&#1048;&#1040;&#1069;&#1055;2014\&#1084;&#1072;&#1090;&#1088;&#1080;&#1094;&#1072;%20&#1089;&#1091;&#1097;&#1077;&#1089;&#1090;&#1074;&#1077;&#1085;&#1085;&#1086;&#1089;&#109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5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3, 6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18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ru-RU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ru-RU"/>
                      <a:t>20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/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layout/>
              <c:tx>
                <c:rich>
                  <a:bodyPr/>
                  <a:lstStyle/>
                  <a:p>
                    <a:r>
                      <a:rPr lang="ru-RU"/>
                      <a:t>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2.005012531328321E-2"/>
                  <c:y val="-4.525673259000088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/>
              <c:tx>
                <c:rich>
                  <a:bodyPr/>
                  <a:lstStyle/>
                  <a:p>
                    <a:r>
                      <a:rPr lang="ru-RU"/>
                      <a:t>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/>
              <c:tx>
                <c:rich>
                  <a:bodyPr/>
                  <a:lstStyle/>
                  <a:p>
                    <a:r>
                      <a:rPr lang="ru-RU"/>
                      <a:t>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ru-RU"/>
                      <a:t>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tx>
                <c:rich>
                  <a:bodyPr/>
                  <a:lstStyle/>
                  <a:p>
                    <a:r>
                      <a:rPr lang="ru-RU"/>
                      <a:t>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/>
              <c:tx>
                <c:rich>
                  <a:bodyPr/>
                  <a:lstStyle/>
                  <a:p>
                    <a:r>
                      <a:rPr lang="ru-RU"/>
                      <a:t>21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2.4060150375939848E-2"/>
                  <c:y val="-3.8294158345385347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5.4135338345864689E-2"/>
                  <c:y val="-6.9625742446155162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r>
                      <a:rPr lang="ru-RU"/>
                      <a:t>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layout>
                <c:manualLayout>
                  <c:x val="-2.8520499108734387E-2"/>
                  <c:y val="-4.892966360856269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tx>
                <c:rich>
                  <a:bodyPr/>
                  <a:lstStyle/>
                  <a:p>
                    <a:r>
                      <a:rPr lang="ru-RU"/>
                      <a:t>28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3"/>
              <c:layout>
                <c:manualLayout>
                  <c:x val="-5.9417706476530087E-2"/>
                  <c:y val="-3.669724770642210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layout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r>
                      <a:rPr lang="ru-RU"/>
                      <a:t>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>
                <c:manualLayout>
                  <c:x val="-5.0125313283208017E-2"/>
                  <c:y val="1.044386136692329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7"/>
              <c:delete val="1"/>
            </c:dLbl>
            <c:dLbl>
              <c:idx val="68"/>
              <c:layout>
                <c:manualLayout>
                  <c:x val="8.7144962792864787E-17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11, 17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9"/>
              <c:layout>
                <c:manualLayout>
                  <c:x val="4.01002506265664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0"/>
              <c:delete val="1"/>
            </c:dLbl>
            <c:dLbl>
              <c:idx val="71"/>
              <c:layout>
                <c:manualLayout>
                  <c:x val="-1.2030075187969861E-2"/>
                  <c:y val="3.481013005211519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10, 12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Sheet3!$B$3:$B$74</c:f>
              <c:numCache>
                <c:formatCode>0.00</c:formatCode>
                <c:ptCount val="72"/>
                <c:pt idx="0">
                  <c:v>5.4305555555555545</c:v>
                </c:pt>
                <c:pt idx="1">
                  <c:v>5.3027777777777745</c:v>
                </c:pt>
                <c:pt idx="2">
                  <c:v>3.7692307692307692</c:v>
                </c:pt>
                <c:pt idx="3">
                  <c:v>4.8555555555555472</c:v>
                </c:pt>
                <c:pt idx="4">
                  <c:v>4.9194444444444478</c:v>
                </c:pt>
                <c:pt idx="5">
                  <c:v>5.1111111111111107</c:v>
                </c:pt>
                <c:pt idx="6">
                  <c:v>4.0769230769230784</c:v>
                </c:pt>
                <c:pt idx="8">
                  <c:v>3.0555555555555554</c:v>
                </c:pt>
                <c:pt idx="9">
                  <c:v>3.3333333333333335</c:v>
                </c:pt>
                <c:pt idx="10">
                  <c:v>2.6666666666666665</c:v>
                </c:pt>
                <c:pt idx="11">
                  <c:v>2.3888888888888871</c:v>
                </c:pt>
                <c:pt idx="12">
                  <c:v>3.2777777777777817</c:v>
                </c:pt>
                <c:pt idx="13">
                  <c:v>3.2222222222222232</c:v>
                </c:pt>
                <c:pt idx="14">
                  <c:v>2.7777777777777817</c:v>
                </c:pt>
                <c:pt idx="15">
                  <c:v>4.2166666666666694</c:v>
                </c:pt>
                <c:pt idx="16">
                  <c:v>2.5555555555555554</c:v>
                </c:pt>
                <c:pt idx="17">
                  <c:v>3.0555555555555554</c:v>
                </c:pt>
                <c:pt idx="18">
                  <c:v>3.2222222222222232</c:v>
                </c:pt>
                <c:pt idx="19">
                  <c:v>2.5</c:v>
                </c:pt>
                <c:pt idx="20">
                  <c:v>2.1666666666666665</c:v>
                </c:pt>
                <c:pt idx="23">
                  <c:v>3.7222222222222232</c:v>
                </c:pt>
                <c:pt idx="24">
                  <c:v>3.9444444444444438</c:v>
                </c:pt>
                <c:pt idx="25">
                  <c:v>3.9444444444444438</c:v>
                </c:pt>
                <c:pt idx="26">
                  <c:v>3.8333333333333335</c:v>
                </c:pt>
                <c:pt idx="27">
                  <c:v>3.2222222222222232</c:v>
                </c:pt>
                <c:pt idx="28">
                  <c:v>4</c:v>
                </c:pt>
                <c:pt idx="29">
                  <c:v>2.8888888888888871</c:v>
                </c:pt>
                <c:pt idx="30">
                  <c:v>2.7222222222222232</c:v>
                </c:pt>
                <c:pt idx="31">
                  <c:v>5.0472222222222234</c:v>
                </c:pt>
                <c:pt idx="32">
                  <c:v>4.3444444444444441</c:v>
                </c:pt>
                <c:pt idx="33">
                  <c:v>4.0555555555555483</c:v>
                </c:pt>
                <c:pt idx="34">
                  <c:v>3.1666666666666665</c:v>
                </c:pt>
                <c:pt idx="36">
                  <c:v>2.8888888888888871</c:v>
                </c:pt>
                <c:pt idx="37">
                  <c:v>2.6666666666666665</c:v>
                </c:pt>
                <c:pt idx="38">
                  <c:v>2.2777777777777817</c:v>
                </c:pt>
                <c:pt idx="39">
                  <c:v>1.8333333333333333</c:v>
                </c:pt>
                <c:pt idx="40">
                  <c:v>2.1666666666666665</c:v>
                </c:pt>
                <c:pt idx="42">
                  <c:v>2.0555555555555554</c:v>
                </c:pt>
                <c:pt idx="43">
                  <c:v>2.2777777777777817</c:v>
                </c:pt>
                <c:pt idx="44">
                  <c:v>1.8888888888888897</c:v>
                </c:pt>
                <c:pt idx="46">
                  <c:v>2.8333333333333335</c:v>
                </c:pt>
                <c:pt idx="48">
                  <c:v>4.166666666666667</c:v>
                </c:pt>
                <c:pt idx="49">
                  <c:v>3.6666666666666665</c:v>
                </c:pt>
                <c:pt idx="50">
                  <c:v>3.8888888888888871</c:v>
                </c:pt>
                <c:pt idx="51">
                  <c:v>2.6111111111111112</c:v>
                </c:pt>
                <c:pt idx="52">
                  <c:v>2.2777777777777817</c:v>
                </c:pt>
                <c:pt idx="53">
                  <c:v>3.3333333333333335</c:v>
                </c:pt>
                <c:pt idx="54">
                  <c:v>3.8888888888888871</c:v>
                </c:pt>
                <c:pt idx="55">
                  <c:v>3.3333333333333335</c:v>
                </c:pt>
                <c:pt idx="57">
                  <c:v>5.238888888888888</c:v>
                </c:pt>
                <c:pt idx="58">
                  <c:v>3.6111111111111112</c:v>
                </c:pt>
                <c:pt idx="60">
                  <c:v>4.5</c:v>
                </c:pt>
                <c:pt idx="61">
                  <c:v>2.7777777777777817</c:v>
                </c:pt>
                <c:pt idx="63">
                  <c:v>5.1111111111111107</c:v>
                </c:pt>
                <c:pt idx="64">
                  <c:v>5.6222222222222227</c:v>
                </c:pt>
                <c:pt idx="65">
                  <c:v>5.238888888888888</c:v>
                </c:pt>
                <c:pt idx="66">
                  <c:v>4.9833333333333396</c:v>
                </c:pt>
                <c:pt idx="67">
                  <c:v>5.3666666666666663</c:v>
                </c:pt>
                <c:pt idx="68">
                  <c:v>5.3666666666666663</c:v>
                </c:pt>
                <c:pt idx="69">
                  <c:v>5.3666666666666663</c:v>
                </c:pt>
                <c:pt idx="70">
                  <c:v>5.3027777777777745</c:v>
                </c:pt>
                <c:pt idx="71">
                  <c:v>5.1111111111111107</c:v>
                </c:pt>
              </c:numCache>
            </c:numRef>
          </c:xVal>
          <c:yVal>
            <c:numRef>
              <c:f>Sheet3!$C$3:$C$74</c:f>
              <c:numCache>
                <c:formatCode>0.00</c:formatCode>
                <c:ptCount val="72"/>
                <c:pt idx="0">
                  <c:v>5.75</c:v>
                </c:pt>
                <c:pt idx="1">
                  <c:v>5.5857142857142854</c:v>
                </c:pt>
                <c:pt idx="2">
                  <c:v>3.2857142857142856</c:v>
                </c:pt>
                <c:pt idx="3">
                  <c:v>3.7785714285714298</c:v>
                </c:pt>
                <c:pt idx="4">
                  <c:v>5.0928571428571425</c:v>
                </c:pt>
                <c:pt idx="5">
                  <c:v>4.9285714285714279</c:v>
                </c:pt>
                <c:pt idx="6">
                  <c:v>4.4000000000000004</c:v>
                </c:pt>
                <c:pt idx="8">
                  <c:v>3.1428571428571432</c:v>
                </c:pt>
                <c:pt idx="9">
                  <c:v>3</c:v>
                </c:pt>
                <c:pt idx="10">
                  <c:v>3.1428571428571432</c:v>
                </c:pt>
                <c:pt idx="11">
                  <c:v>2.4285714285714302</c:v>
                </c:pt>
                <c:pt idx="12">
                  <c:v>4</c:v>
                </c:pt>
                <c:pt idx="13">
                  <c:v>4</c:v>
                </c:pt>
                <c:pt idx="14">
                  <c:v>3.2857142857142856</c:v>
                </c:pt>
                <c:pt idx="15">
                  <c:v>4.9285714285714279</c:v>
                </c:pt>
                <c:pt idx="16">
                  <c:v>2.5714285714285707</c:v>
                </c:pt>
                <c:pt idx="17">
                  <c:v>3.5714285714285707</c:v>
                </c:pt>
                <c:pt idx="18">
                  <c:v>3.5714285714285707</c:v>
                </c:pt>
                <c:pt idx="19">
                  <c:v>2.8571428571428572</c:v>
                </c:pt>
                <c:pt idx="20">
                  <c:v>2.2857142857142856</c:v>
                </c:pt>
                <c:pt idx="23">
                  <c:v>3.4285714285714302</c:v>
                </c:pt>
                <c:pt idx="24">
                  <c:v>3.2857142857142856</c:v>
                </c:pt>
                <c:pt idx="25">
                  <c:v>4.2857142857142874</c:v>
                </c:pt>
                <c:pt idx="26">
                  <c:v>4</c:v>
                </c:pt>
                <c:pt idx="27">
                  <c:v>2.5714285714285707</c:v>
                </c:pt>
                <c:pt idx="28">
                  <c:v>3.8571428571428572</c:v>
                </c:pt>
                <c:pt idx="29">
                  <c:v>2</c:v>
                </c:pt>
                <c:pt idx="30">
                  <c:v>2</c:v>
                </c:pt>
                <c:pt idx="31">
                  <c:v>4.9285714285714279</c:v>
                </c:pt>
                <c:pt idx="32">
                  <c:v>4.5999999999999996</c:v>
                </c:pt>
                <c:pt idx="33">
                  <c:v>4</c:v>
                </c:pt>
                <c:pt idx="34">
                  <c:v>2.2857142857142856</c:v>
                </c:pt>
                <c:pt idx="36">
                  <c:v>3.5714285714285707</c:v>
                </c:pt>
                <c:pt idx="37">
                  <c:v>2</c:v>
                </c:pt>
                <c:pt idx="38">
                  <c:v>2.2857142857142856</c:v>
                </c:pt>
                <c:pt idx="39">
                  <c:v>1.5714285714285721</c:v>
                </c:pt>
                <c:pt idx="40">
                  <c:v>1.5714285714285721</c:v>
                </c:pt>
                <c:pt idx="42">
                  <c:v>1.5714285714285721</c:v>
                </c:pt>
                <c:pt idx="43">
                  <c:v>1.8571428571428572</c:v>
                </c:pt>
                <c:pt idx="44">
                  <c:v>2.4285714285714302</c:v>
                </c:pt>
                <c:pt idx="46">
                  <c:v>3.2857142857142856</c:v>
                </c:pt>
                <c:pt idx="48">
                  <c:v>4.2857142857142874</c:v>
                </c:pt>
                <c:pt idx="49">
                  <c:v>4</c:v>
                </c:pt>
                <c:pt idx="50">
                  <c:v>4.2857142857142874</c:v>
                </c:pt>
                <c:pt idx="51">
                  <c:v>2.4285714285714302</c:v>
                </c:pt>
                <c:pt idx="52">
                  <c:v>2.2857142857142856</c:v>
                </c:pt>
                <c:pt idx="53">
                  <c:v>3.2857142857142856</c:v>
                </c:pt>
                <c:pt idx="54">
                  <c:v>4.1428571428571415</c:v>
                </c:pt>
                <c:pt idx="55">
                  <c:v>3.8571428571428572</c:v>
                </c:pt>
                <c:pt idx="57">
                  <c:v>5.5857142857142854</c:v>
                </c:pt>
                <c:pt idx="58">
                  <c:v>3.2857142857142856</c:v>
                </c:pt>
                <c:pt idx="60">
                  <c:v>3.2857142857142856</c:v>
                </c:pt>
                <c:pt idx="61">
                  <c:v>2</c:v>
                </c:pt>
                <c:pt idx="63">
                  <c:v>5.5857142857142854</c:v>
                </c:pt>
                <c:pt idx="64">
                  <c:v>5.75</c:v>
                </c:pt>
                <c:pt idx="65">
                  <c:v>4.7642857142857098</c:v>
                </c:pt>
                <c:pt idx="66">
                  <c:v>4.9285714285714279</c:v>
                </c:pt>
                <c:pt idx="67">
                  <c:v>4.9285714285714279</c:v>
                </c:pt>
                <c:pt idx="68">
                  <c:v>4.9285714285714279</c:v>
                </c:pt>
                <c:pt idx="69">
                  <c:v>5.2571428571428545</c:v>
                </c:pt>
                <c:pt idx="70">
                  <c:v>5.5857142857142854</c:v>
                </c:pt>
                <c:pt idx="71">
                  <c:v>4.9285714285714279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153088"/>
        <c:axId val="84155008"/>
      </c:scatterChart>
      <c:valAx>
        <c:axId val="84153088"/>
        <c:scaling>
          <c:orientation val="minMax"/>
          <c:min val="3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Существенность для Компании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4155008"/>
        <c:crosses val="autoZero"/>
        <c:crossBetween val="midCat"/>
      </c:valAx>
      <c:valAx>
        <c:axId val="84155008"/>
        <c:scaling>
          <c:orientation val="minMax"/>
          <c:min val="3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Существенность для стейкхолдеров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4153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2014</c:v>
          </c:tx>
          <c:spPr>
            <a:ln w="28575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8535645472061717E-3"/>
                  <c:y val="6.0882800608828046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rich>
                  <a:bodyPr/>
                  <a:lstStyle/>
                  <a:p>
                    <a:r>
                      <a:rPr lang="ru-RU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1560721156706808E-2"/>
                  <c:y val="-7.6097508359400368E-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8547439126784209E-2"/>
                  <c:y val="-2.612887201079719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7.707129094412345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tx>
                <c:rich>
                  <a:bodyPr/>
                  <a:lstStyle/>
                  <a:p>
                    <a:r>
                      <a:rPr lang="ru-RU"/>
                      <a:t>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009633911368021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3585222502099119E-3"/>
                  <c:y val="1.3698630136986301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ru-RU"/>
                      <a:t>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Sheet1!$B$1:$B$16</c:f>
              <c:numCache>
                <c:formatCode>0.00</c:formatCode>
                <c:ptCount val="16"/>
                <c:pt idx="0">
                  <c:v>1.7272727272727273</c:v>
                </c:pt>
                <c:pt idx="1">
                  <c:v>1.9047619047619053</c:v>
                </c:pt>
                <c:pt idx="2">
                  <c:v>1.5416666666666661</c:v>
                </c:pt>
                <c:pt idx="3">
                  <c:v>1.047619047619047</c:v>
                </c:pt>
                <c:pt idx="4">
                  <c:v>1.5238095238095237</c:v>
                </c:pt>
                <c:pt idx="5">
                  <c:v>1.1904761904761905</c:v>
                </c:pt>
                <c:pt idx="6">
                  <c:v>1.7142857142857149</c:v>
                </c:pt>
                <c:pt idx="7">
                  <c:v>0.85714285714285743</c:v>
                </c:pt>
                <c:pt idx="8">
                  <c:v>1.2857142857142851</c:v>
                </c:pt>
                <c:pt idx="9">
                  <c:v>1</c:v>
                </c:pt>
                <c:pt idx="10">
                  <c:v>1.8095238095238095</c:v>
                </c:pt>
                <c:pt idx="11">
                  <c:v>1.2857142857142851</c:v>
                </c:pt>
                <c:pt idx="12">
                  <c:v>1.0909090909090902</c:v>
                </c:pt>
                <c:pt idx="13">
                  <c:v>0.90476190476190443</c:v>
                </c:pt>
                <c:pt idx="14">
                  <c:v>0.9583333333333337</c:v>
                </c:pt>
                <c:pt idx="15">
                  <c:v>0.95652173913043481</c:v>
                </c:pt>
              </c:numCache>
            </c:numRef>
          </c:xVal>
          <c:yVal>
            <c:numRef>
              <c:f>Sheet1!$C$1:$C$16</c:f>
              <c:numCache>
                <c:formatCode>0.00</c:formatCode>
                <c:ptCount val="16"/>
                <c:pt idx="0">
                  <c:v>1.5454545454545454</c:v>
                </c:pt>
                <c:pt idx="1">
                  <c:v>1.6666666666666667</c:v>
                </c:pt>
                <c:pt idx="2">
                  <c:v>1.5</c:v>
                </c:pt>
                <c:pt idx="3">
                  <c:v>1.2857142857142851</c:v>
                </c:pt>
                <c:pt idx="4">
                  <c:v>1.6666666666666667</c:v>
                </c:pt>
                <c:pt idx="5">
                  <c:v>0.80952380952380965</c:v>
                </c:pt>
                <c:pt idx="6">
                  <c:v>0.85714285714285743</c:v>
                </c:pt>
                <c:pt idx="7">
                  <c:v>0.71428571428571463</c:v>
                </c:pt>
                <c:pt idx="8">
                  <c:v>0.38095238095238126</c:v>
                </c:pt>
                <c:pt idx="9">
                  <c:v>0.85714285714285743</c:v>
                </c:pt>
                <c:pt idx="10">
                  <c:v>1.7619047619047619</c:v>
                </c:pt>
                <c:pt idx="11">
                  <c:v>1.2857142857142851</c:v>
                </c:pt>
                <c:pt idx="12">
                  <c:v>0.95454545454545503</c:v>
                </c:pt>
                <c:pt idx="13">
                  <c:v>1.047619047619047</c:v>
                </c:pt>
                <c:pt idx="14">
                  <c:v>0.79166666666666652</c:v>
                </c:pt>
                <c:pt idx="15">
                  <c:v>0.65217391304347905</c:v>
                </c:pt>
              </c:numCache>
            </c:numRef>
          </c:yVal>
          <c:smooth val="0"/>
        </c:ser>
        <c:ser>
          <c:idx val="1"/>
          <c:order val="1"/>
          <c:tx>
            <c:v>2013</c:v>
          </c:tx>
          <c:spPr>
            <a:ln w="28575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-2.6974951830443232E-2"/>
                  <c:y val="-3.044140030441402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4,5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/>
                      <a:t>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0226700251889171E-2"/>
                  <c:y val="-2.767397302497902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ru-RU"/>
                      <a:t>12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0"/>
                  <c:y val="2.2831050228310557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ru-RU"/>
                      <a:t>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elete val="1"/>
            </c:dLbl>
            <c:dLbl>
              <c:idx val="15"/>
              <c:layout>
                <c:manualLayout>
                  <c:x val="-1.6792611251049551E-3"/>
                  <c:y val="-1.7977204904181515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  <a:r>
                      <a:rPr lang="ru-RU"/>
                      <a:t>5, 16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Sheet1!$D$1:$D$16</c:f>
              <c:numCache>
                <c:formatCode>General</c:formatCode>
                <c:ptCount val="16"/>
                <c:pt idx="0">
                  <c:v>2</c:v>
                </c:pt>
                <c:pt idx="1">
                  <c:v>2</c:v>
                </c:pt>
                <c:pt idx="2">
                  <c:v>1.6500000000000001</c:v>
                </c:pt>
                <c:pt idx="3">
                  <c:v>1.53</c:v>
                </c:pt>
                <c:pt idx="4">
                  <c:v>1.53</c:v>
                </c:pt>
                <c:pt idx="5">
                  <c:v>1.1800000000000006</c:v>
                </c:pt>
                <c:pt idx="6">
                  <c:v>1.41</c:v>
                </c:pt>
                <c:pt idx="7">
                  <c:v>0.88</c:v>
                </c:pt>
                <c:pt idx="8">
                  <c:v>1.82</c:v>
                </c:pt>
                <c:pt idx="9">
                  <c:v>1</c:v>
                </c:pt>
                <c:pt idx="10">
                  <c:v>1.76</c:v>
                </c:pt>
                <c:pt idx="11">
                  <c:v>1.35</c:v>
                </c:pt>
                <c:pt idx="12">
                  <c:v>1</c:v>
                </c:pt>
                <c:pt idx="13">
                  <c:v>1.06</c:v>
                </c:pt>
                <c:pt idx="14">
                  <c:v>1</c:v>
                </c:pt>
                <c:pt idx="15">
                  <c:v>1</c:v>
                </c:pt>
              </c:numCache>
            </c:numRef>
          </c:xVal>
          <c:yVal>
            <c:numRef>
              <c:f>Sheet1!$E$1:$E$16</c:f>
              <c:numCache>
                <c:formatCode>General</c:formatCode>
                <c:ptCount val="16"/>
                <c:pt idx="0">
                  <c:v>1.76</c:v>
                </c:pt>
                <c:pt idx="1">
                  <c:v>1.82</c:v>
                </c:pt>
                <c:pt idx="2">
                  <c:v>1.82</c:v>
                </c:pt>
                <c:pt idx="3">
                  <c:v>1.82</c:v>
                </c:pt>
                <c:pt idx="4">
                  <c:v>1.82</c:v>
                </c:pt>
                <c:pt idx="5">
                  <c:v>1.29</c:v>
                </c:pt>
                <c:pt idx="6">
                  <c:v>1</c:v>
                </c:pt>
                <c:pt idx="7">
                  <c:v>0.88</c:v>
                </c:pt>
                <c:pt idx="8">
                  <c:v>0.82000000000000028</c:v>
                </c:pt>
                <c:pt idx="9">
                  <c:v>1.06</c:v>
                </c:pt>
                <c:pt idx="10">
                  <c:v>1.76</c:v>
                </c:pt>
                <c:pt idx="11">
                  <c:v>1.76</c:v>
                </c:pt>
                <c:pt idx="12">
                  <c:v>0.82000000000000028</c:v>
                </c:pt>
                <c:pt idx="13">
                  <c:v>1.1200000000000001</c:v>
                </c:pt>
                <c:pt idx="14">
                  <c:v>1</c:v>
                </c:pt>
                <c:pt idx="15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566784"/>
        <c:axId val="88667264"/>
      </c:scatterChart>
      <c:valAx>
        <c:axId val="88566784"/>
        <c:scaling>
          <c:orientation val="minMax"/>
          <c:max val="2"/>
          <c:min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Влияние на компанию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8667264"/>
        <c:crosses val="autoZero"/>
        <c:crossBetween val="midCat"/>
      </c:valAx>
      <c:valAx>
        <c:axId val="88667264"/>
        <c:scaling>
          <c:orientation val="minMax"/>
          <c:min val="0.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Влияние на стейкхолдеров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88566784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28149E-F00B-4615-AEF5-75E3D023CB89}" type="doc">
      <dgm:prSet loTypeId="urn:microsoft.com/office/officeart/2005/8/layout/matrix1" loCatId="matrix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A593BD9-6A78-4211-BF18-896F7DAF871B}">
      <dgm:prSet phldrT="[Text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ЦЕЛИ ОТЧЕТА 2014</a:t>
          </a:r>
        </a:p>
        <a:p>
          <a:r>
            <a:rPr lang="ru-RU" sz="1200" dirty="0" smtClean="0"/>
            <a:t>Повышение уровня прозрачности и подотчетности</a:t>
          </a:r>
        </a:p>
        <a:p>
          <a:r>
            <a:rPr lang="ru-RU" sz="1200" dirty="0" smtClean="0"/>
            <a:t>Обеспечение общественной приемлемости деятельности Компании в том числе 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ru-RU" sz="1200" dirty="0" smtClean="0"/>
            <a:t>на зарубежных рынках</a:t>
          </a:r>
        </a:p>
        <a:p>
          <a:r>
            <a:rPr lang="ru-RU" sz="1200" dirty="0" smtClean="0"/>
            <a:t>Снижение репутационных рисков</a:t>
          </a:r>
        </a:p>
        <a:p>
          <a:r>
            <a:rPr lang="ru-RU" sz="1200" b="0" dirty="0" smtClean="0"/>
            <a:t>Повышение инвестиционной привлекательности Компании</a:t>
          </a:r>
          <a:endParaRPr lang="ru-RU" sz="1200" dirty="0"/>
        </a:p>
      </dgm:t>
    </dgm:pt>
    <dgm:pt modelId="{7C4C7200-3564-4DCF-AE3E-7B2903799B46}" type="parTrans" cxnId="{6A7F3A5A-149D-4949-B9DE-C9222B60D0FA}">
      <dgm:prSet/>
      <dgm:spPr/>
      <dgm:t>
        <a:bodyPr/>
        <a:lstStyle/>
        <a:p>
          <a:endParaRPr lang="ru-RU"/>
        </a:p>
      </dgm:t>
    </dgm:pt>
    <dgm:pt modelId="{941382E8-F430-487D-9F2D-4530B77BB0DB}" type="sibTrans" cxnId="{6A7F3A5A-149D-4949-B9DE-C9222B60D0FA}">
      <dgm:prSet/>
      <dgm:spPr/>
      <dgm:t>
        <a:bodyPr/>
        <a:lstStyle/>
        <a:p>
          <a:endParaRPr lang="ru-RU"/>
        </a:p>
      </dgm:t>
    </dgm:pt>
    <dgm:pt modelId="{4DC7734C-EEE9-4DC0-9617-000EA54BF1B3}">
      <dgm:prSet phldrT="[Text]" custT="1"/>
      <dgm:spPr/>
      <dgm:t>
        <a:bodyPr/>
        <a:lstStyle/>
        <a:p>
          <a:endParaRPr lang="ru-RU" sz="1200" b="1" dirty="0" smtClean="0"/>
        </a:p>
        <a:p>
          <a:r>
            <a:rPr lang="ru-RU" sz="1200" b="1" dirty="0" smtClean="0"/>
            <a:t>Политические факторы</a:t>
          </a:r>
        </a:p>
        <a:p>
          <a:r>
            <a:rPr lang="ru-RU" sz="1200" dirty="0" smtClean="0"/>
            <a:t>Политическое давление со стороны США и ЕС вследствие кризиса 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ru-RU" sz="1200" dirty="0" smtClean="0"/>
            <a:t>в Украине, в т.ч. введение санкций со стороны США и ЕС </a:t>
          </a:r>
        </a:p>
        <a:p>
          <a:r>
            <a:rPr lang="ru-RU" sz="1200" dirty="0" smtClean="0"/>
            <a:t>Введение ответных санкций со стороны России </a:t>
          </a:r>
        </a:p>
        <a:p>
          <a:r>
            <a:rPr lang="ru-RU" sz="1200" dirty="0" smtClean="0"/>
            <a:t>Сложная политическая ситуация в Украине </a:t>
          </a:r>
        </a:p>
        <a:p>
          <a:r>
            <a:rPr lang="ru-RU" sz="1200" dirty="0" smtClean="0"/>
            <a:t>Развитие сотрудничества со странами ЮВА, прежде всего с Китаем </a:t>
          </a:r>
        </a:p>
        <a:p>
          <a:r>
            <a:rPr lang="ru-RU" sz="1200" dirty="0" smtClean="0"/>
            <a:t>Отказ ряда европейских стран от использования атомной энергетики </a:t>
          </a:r>
        </a:p>
      </dgm:t>
    </dgm:pt>
    <dgm:pt modelId="{D4F36175-564C-4DFB-8CB6-0CFC3B9A8170}" type="parTrans" cxnId="{E2E91C7D-482C-4E99-A05E-196CA2166F9E}">
      <dgm:prSet/>
      <dgm:spPr/>
      <dgm:t>
        <a:bodyPr/>
        <a:lstStyle/>
        <a:p>
          <a:endParaRPr lang="ru-RU"/>
        </a:p>
      </dgm:t>
    </dgm:pt>
    <dgm:pt modelId="{9C4E1431-A893-4EEC-8AD3-41565D03F9D9}" type="sibTrans" cxnId="{E2E91C7D-482C-4E99-A05E-196CA2166F9E}">
      <dgm:prSet/>
      <dgm:spPr/>
      <dgm:t>
        <a:bodyPr/>
        <a:lstStyle/>
        <a:p>
          <a:endParaRPr lang="ru-RU"/>
        </a:p>
      </dgm:t>
    </dgm:pt>
    <dgm:pt modelId="{A1D6488E-BCF3-4C2E-9730-63BC544CAE26}">
      <dgm:prSet phldrT="[Text]" custT="1"/>
      <dgm:spPr/>
      <dgm:t>
        <a:bodyPr/>
        <a:lstStyle/>
        <a:p>
          <a:r>
            <a:rPr lang="ru-RU" sz="1200" b="1" dirty="0" smtClean="0"/>
            <a:t>Экономические факторы</a:t>
          </a:r>
        </a:p>
        <a:p>
          <a:r>
            <a:rPr lang="ru-RU" sz="1200" dirty="0" smtClean="0"/>
            <a:t>Ослабление курса рубля </a:t>
          </a:r>
        </a:p>
        <a:p>
          <a:r>
            <a:rPr lang="ru-RU" sz="1200" dirty="0" smtClean="0"/>
            <a:t>Ограничение доступа к финансовым рынкам Европы и США </a:t>
          </a:r>
        </a:p>
        <a:p>
          <a:r>
            <a:rPr lang="ru-RU" sz="1200" dirty="0" smtClean="0"/>
            <a:t>Снижение кредитного рейтинга страны и «Атомэнергопрома» </a:t>
          </a:r>
        </a:p>
        <a:p>
          <a:r>
            <a:rPr lang="ru-RU" sz="1200" dirty="0" smtClean="0"/>
            <a:t>Рост темпов инфляции в стране  </a:t>
          </a:r>
        </a:p>
        <a:p>
          <a:r>
            <a:rPr lang="ru-RU" sz="1200" dirty="0" smtClean="0"/>
            <a:t>Развитие глобального экономического кризиса</a:t>
          </a:r>
        </a:p>
        <a:p>
          <a:r>
            <a:rPr lang="ru-RU" sz="1200" dirty="0" smtClean="0"/>
            <a:t>Снижение цен на нефть </a:t>
          </a:r>
          <a:endParaRPr lang="ru-RU" sz="1200" dirty="0"/>
        </a:p>
      </dgm:t>
    </dgm:pt>
    <dgm:pt modelId="{278AB1A7-BE00-467A-AAD3-20AF5EEE6749}" type="parTrans" cxnId="{09F291DF-6C38-4A23-8340-A290BC9A37F4}">
      <dgm:prSet/>
      <dgm:spPr/>
      <dgm:t>
        <a:bodyPr/>
        <a:lstStyle/>
        <a:p>
          <a:endParaRPr lang="ru-RU"/>
        </a:p>
      </dgm:t>
    </dgm:pt>
    <dgm:pt modelId="{D9595D91-1CB5-467A-86AD-1A8F7CD18FCF}" type="sibTrans" cxnId="{09F291DF-6C38-4A23-8340-A290BC9A37F4}">
      <dgm:prSet/>
      <dgm:spPr/>
      <dgm:t>
        <a:bodyPr/>
        <a:lstStyle/>
        <a:p>
          <a:endParaRPr lang="ru-RU"/>
        </a:p>
      </dgm:t>
    </dgm:pt>
    <dgm:pt modelId="{0DAB79E6-56F4-4073-95B3-9288F47F104A}">
      <dgm:prSet phldrT="[Text]" custT="1"/>
      <dgm:spPr/>
      <dgm:t>
        <a:bodyPr/>
        <a:lstStyle/>
        <a:p>
          <a:r>
            <a:rPr lang="ru-RU" sz="1200" b="1" dirty="0" smtClean="0"/>
            <a:t>Социальные факторы</a:t>
          </a:r>
        </a:p>
        <a:p>
          <a:r>
            <a:rPr lang="ru-RU" sz="1200" dirty="0" smtClean="0"/>
            <a:t>Недостаток специалистов рабочих и инженерных специальностей в РФ </a:t>
          </a:r>
        </a:p>
        <a:p>
          <a:r>
            <a:rPr lang="ru-RU" sz="1200" dirty="0" smtClean="0"/>
            <a:t>Недостаток/отсутствие специалистов в области атомной энергетики 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ru-RU" sz="1200" dirty="0" smtClean="0"/>
            <a:t>в развивающихся странах для сооружения АЭС </a:t>
          </a:r>
        </a:p>
        <a:p>
          <a:r>
            <a:rPr lang="ru-RU" sz="1200" dirty="0" smtClean="0"/>
            <a:t>Рост уровня доверия к атомной энергетике </a:t>
          </a:r>
        </a:p>
        <a:p>
          <a:r>
            <a:rPr lang="ru-RU" sz="1200" dirty="0" smtClean="0"/>
            <a:t>Негативное отношение к РФ и российским технологиям в странах ЕС 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ru-RU" sz="1200" dirty="0" smtClean="0"/>
            <a:t>и США на фоне кризиса в Украине</a:t>
          </a:r>
          <a:endParaRPr lang="ru-RU" sz="1200" dirty="0"/>
        </a:p>
      </dgm:t>
    </dgm:pt>
    <dgm:pt modelId="{9701A4B6-CBDD-4F6A-9DEA-EEE7FED815B9}" type="parTrans" cxnId="{FF73FEBA-FA7A-44FD-9EF3-B7D7C0B3A518}">
      <dgm:prSet/>
      <dgm:spPr/>
      <dgm:t>
        <a:bodyPr/>
        <a:lstStyle/>
        <a:p>
          <a:endParaRPr lang="ru-RU"/>
        </a:p>
      </dgm:t>
    </dgm:pt>
    <dgm:pt modelId="{B9DED351-71D3-4170-9F5B-849FA4C24AB0}" type="sibTrans" cxnId="{FF73FEBA-FA7A-44FD-9EF3-B7D7C0B3A518}">
      <dgm:prSet/>
      <dgm:spPr/>
      <dgm:t>
        <a:bodyPr/>
        <a:lstStyle/>
        <a:p>
          <a:endParaRPr lang="ru-RU"/>
        </a:p>
      </dgm:t>
    </dgm:pt>
    <dgm:pt modelId="{57F57BC4-6143-4465-A709-5E58D46FFD9F}">
      <dgm:prSet phldrT="[Text]" custT="1"/>
      <dgm:spPr/>
      <dgm:t>
        <a:bodyPr/>
        <a:lstStyle/>
        <a:p>
          <a:r>
            <a:rPr lang="ru-RU" sz="1200" b="1" dirty="0" smtClean="0"/>
            <a:t>Технологические факторы</a:t>
          </a:r>
        </a:p>
        <a:p>
          <a:r>
            <a:rPr lang="ru-RU" sz="1200" dirty="0" smtClean="0"/>
            <a:t>Повышение требований по безопасности АЭС </a:t>
          </a:r>
        </a:p>
        <a:p>
          <a:r>
            <a:rPr lang="ru-RU" sz="1200" dirty="0" smtClean="0"/>
            <a:t>Увеличение технологической сложности проектных решений, сроков </a:t>
          </a:r>
          <a:r>
            <a:rPr lang="en-US" sz="1200" dirty="0" smtClean="0"/>
            <a:t/>
          </a:r>
          <a:br>
            <a:rPr lang="en-US" sz="1200" dirty="0" smtClean="0"/>
          </a:br>
          <a:r>
            <a:rPr lang="ru-RU" sz="1200" dirty="0" smtClean="0"/>
            <a:t>и бюджетов реализации капитальных проектов </a:t>
          </a:r>
        </a:p>
        <a:p>
          <a:r>
            <a:rPr lang="ru-RU" sz="1200" dirty="0" smtClean="0"/>
            <a:t>Конкурентное давление со стороны технологий  из Кореи и Китая </a:t>
          </a:r>
        </a:p>
        <a:p>
          <a:r>
            <a:rPr lang="ru-RU" sz="1200" dirty="0" smtClean="0"/>
            <a:t>Ограничение доступа к оборудованию и технологиям вследствие введенных санкций </a:t>
          </a:r>
        </a:p>
        <a:p>
          <a:r>
            <a:rPr lang="ru-RU" sz="1200" dirty="0" smtClean="0"/>
            <a:t>Развитие реакторных технологий малой и средней мощности </a:t>
          </a:r>
          <a:endParaRPr lang="ru-RU" sz="1200" dirty="0"/>
        </a:p>
      </dgm:t>
    </dgm:pt>
    <dgm:pt modelId="{7E0DE695-B68A-4486-A84F-3D7A1345A8CF}" type="parTrans" cxnId="{EF3D7796-E7A2-49D6-813C-DB81DB38869E}">
      <dgm:prSet/>
      <dgm:spPr/>
      <dgm:t>
        <a:bodyPr/>
        <a:lstStyle/>
        <a:p>
          <a:endParaRPr lang="ru-RU"/>
        </a:p>
      </dgm:t>
    </dgm:pt>
    <dgm:pt modelId="{92FFA465-4367-4D76-BCCB-4490FF9CE14E}" type="sibTrans" cxnId="{EF3D7796-E7A2-49D6-813C-DB81DB38869E}">
      <dgm:prSet/>
      <dgm:spPr/>
      <dgm:t>
        <a:bodyPr/>
        <a:lstStyle/>
        <a:p>
          <a:endParaRPr lang="ru-RU"/>
        </a:p>
      </dgm:t>
    </dgm:pt>
    <dgm:pt modelId="{DB80EB3E-FE41-48B3-BF02-BFAD52BBDE67}" type="pres">
      <dgm:prSet presAssocID="{D728149E-F00B-4615-AEF5-75E3D023CB89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45A7CE-E8DC-4C6C-899D-8AA7661F1FA3}" type="pres">
      <dgm:prSet presAssocID="{D728149E-F00B-4615-AEF5-75E3D023CB89}" presName="matrix" presStyleCnt="0"/>
      <dgm:spPr/>
    </dgm:pt>
    <dgm:pt modelId="{3F60EDAF-8FC4-4687-95F5-AA3BA55DEA0A}" type="pres">
      <dgm:prSet presAssocID="{D728149E-F00B-4615-AEF5-75E3D023CB89}" presName="tile1" presStyleLbl="node1" presStyleIdx="0" presStyleCnt="4"/>
      <dgm:spPr/>
      <dgm:t>
        <a:bodyPr/>
        <a:lstStyle/>
        <a:p>
          <a:endParaRPr lang="ru-RU"/>
        </a:p>
      </dgm:t>
    </dgm:pt>
    <dgm:pt modelId="{A4819A23-6DE9-4A0B-B773-79FDA594B1FD}" type="pres">
      <dgm:prSet presAssocID="{D728149E-F00B-4615-AEF5-75E3D023CB8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8EFCC-F1EF-4A20-A941-49A032908C79}" type="pres">
      <dgm:prSet presAssocID="{D728149E-F00B-4615-AEF5-75E3D023CB89}" presName="tile2" presStyleLbl="node1" presStyleIdx="1" presStyleCnt="4"/>
      <dgm:spPr/>
      <dgm:t>
        <a:bodyPr/>
        <a:lstStyle/>
        <a:p>
          <a:endParaRPr lang="ru-RU"/>
        </a:p>
      </dgm:t>
    </dgm:pt>
    <dgm:pt modelId="{4A91BB69-1DBE-43BD-BD65-AD9DB26F043D}" type="pres">
      <dgm:prSet presAssocID="{D728149E-F00B-4615-AEF5-75E3D023CB8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60F78-4FA9-46F0-999B-C10FBB05D229}" type="pres">
      <dgm:prSet presAssocID="{D728149E-F00B-4615-AEF5-75E3D023CB89}" presName="tile3" presStyleLbl="node1" presStyleIdx="2" presStyleCnt="4"/>
      <dgm:spPr/>
      <dgm:t>
        <a:bodyPr/>
        <a:lstStyle/>
        <a:p>
          <a:endParaRPr lang="ru-RU"/>
        </a:p>
      </dgm:t>
    </dgm:pt>
    <dgm:pt modelId="{FBD3848D-B2DC-4EDA-B94A-B29AC09D0E72}" type="pres">
      <dgm:prSet presAssocID="{D728149E-F00B-4615-AEF5-75E3D023CB8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29740-E23C-4D06-9CBC-5B8E6F7B870D}" type="pres">
      <dgm:prSet presAssocID="{D728149E-F00B-4615-AEF5-75E3D023CB89}" presName="tile4" presStyleLbl="node1" presStyleIdx="3" presStyleCnt="4"/>
      <dgm:spPr/>
      <dgm:t>
        <a:bodyPr/>
        <a:lstStyle/>
        <a:p>
          <a:endParaRPr lang="ru-RU"/>
        </a:p>
      </dgm:t>
    </dgm:pt>
    <dgm:pt modelId="{F29F3F04-88B3-4DD6-9DAD-B88D9A63B896}" type="pres">
      <dgm:prSet presAssocID="{D728149E-F00B-4615-AEF5-75E3D023CB8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E04680-520E-4F95-9B54-64A13AAC9527}" type="pres">
      <dgm:prSet presAssocID="{D728149E-F00B-4615-AEF5-75E3D023CB89}" presName="centerTile" presStyleLbl="fgShp" presStyleIdx="0" presStyleCnt="1" custScaleX="199457" custScaleY="101288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F3D7796-E7A2-49D6-813C-DB81DB38869E}" srcId="{EA593BD9-6A78-4211-BF18-896F7DAF871B}" destId="{57F57BC4-6143-4465-A709-5E58D46FFD9F}" srcOrd="3" destOrd="0" parTransId="{7E0DE695-B68A-4486-A84F-3D7A1345A8CF}" sibTransId="{92FFA465-4367-4D76-BCCB-4490FF9CE14E}"/>
    <dgm:cxn modelId="{A0FA3487-224C-4014-AB9A-4B0E264C1C27}" type="presOf" srcId="{4DC7734C-EEE9-4DC0-9617-000EA54BF1B3}" destId="{3F60EDAF-8FC4-4687-95F5-AA3BA55DEA0A}" srcOrd="0" destOrd="0" presId="urn:microsoft.com/office/officeart/2005/8/layout/matrix1"/>
    <dgm:cxn modelId="{E2E91C7D-482C-4E99-A05E-196CA2166F9E}" srcId="{EA593BD9-6A78-4211-BF18-896F7DAF871B}" destId="{4DC7734C-EEE9-4DC0-9617-000EA54BF1B3}" srcOrd="0" destOrd="0" parTransId="{D4F36175-564C-4DFB-8CB6-0CFC3B9A8170}" sibTransId="{9C4E1431-A893-4EEC-8AD3-41565D03F9D9}"/>
    <dgm:cxn modelId="{09F291DF-6C38-4A23-8340-A290BC9A37F4}" srcId="{EA593BD9-6A78-4211-BF18-896F7DAF871B}" destId="{A1D6488E-BCF3-4C2E-9730-63BC544CAE26}" srcOrd="1" destOrd="0" parTransId="{278AB1A7-BE00-467A-AAD3-20AF5EEE6749}" sibTransId="{D9595D91-1CB5-467A-86AD-1A8F7CD18FCF}"/>
    <dgm:cxn modelId="{31B9A783-18FB-4DE6-BCB8-6FD4143190FA}" type="presOf" srcId="{EA593BD9-6A78-4211-BF18-896F7DAF871B}" destId="{D8E04680-520E-4F95-9B54-64A13AAC9527}" srcOrd="0" destOrd="0" presId="urn:microsoft.com/office/officeart/2005/8/layout/matrix1"/>
    <dgm:cxn modelId="{B4D22F17-6819-44F0-83CE-A4137AFD3CE5}" type="presOf" srcId="{4DC7734C-EEE9-4DC0-9617-000EA54BF1B3}" destId="{A4819A23-6DE9-4A0B-B773-79FDA594B1FD}" srcOrd="1" destOrd="0" presId="urn:microsoft.com/office/officeart/2005/8/layout/matrix1"/>
    <dgm:cxn modelId="{6A7F3A5A-149D-4949-B9DE-C9222B60D0FA}" srcId="{D728149E-F00B-4615-AEF5-75E3D023CB89}" destId="{EA593BD9-6A78-4211-BF18-896F7DAF871B}" srcOrd="0" destOrd="0" parTransId="{7C4C7200-3564-4DCF-AE3E-7B2903799B46}" sibTransId="{941382E8-F430-487D-9F2D-4530B77BB0DB}"/>
    <dgm:cxn modelId="{F49E37CF-C8F8-4DEA-AFE9-ED74159014CA}" type="presOf" srcId="{57F57BC4-6143-4465-A709-5E58D46FFD9F}" destId="{E0B29740-E23C-4D06-9CBC-5B8E6F7B870D}" srcOrd="0" destOrd="0" presId="urn:microsoft.com/office/officeart/2005/8/layout/matrix1"/>
    <dgm:cxn modelId="{072718E7-0E6C-49DA-A70F-B5F4121E6EA0}" type="presOf" srcId="{57F57BC4-6143-4465-A709-5E58D46FFD9F}" destId="{F29F3F04-88B3-4DD6-9DAD-B88D9A63B896}" srcOrd="1" destOrd="0" presId="urn:microsoft.com/office/officeart/2005/8/layout/matrix1"/>
    <dgm:cxn modelId="{64755159-3BA5-47C7-9D62-D59FDB72FB42}" type="presOf" srcId="{D728149E-F00B-4615-AEF5-75E3D023CB89}" destId="{DB80EB3E-FE41-48B3-BF02-BFAD52BBDE67}" srcOrd="0" destOrd="0" presId="urn:microsoft.com/office/officeart/2005/8/layout/matrix1"/>
    <dgm:cxn modelId="{4D31C23C-A313-4104-85A7-C7CB135C763E}" type="presOf" srcId="{A1D6488E-BCF3-4C2E-9730-63BC544CAE26}" destId="{DF28EFCC-F1EF-4A20-A941-49A032908C79}" srcOrd="0" destOrd="0" presId="urn:microsoft.com/office/officeart/2005/8/layout/matrix1"/>
    <dgm:cxn modelId="{FF73FEBA-FA7A-44FD-9EF3-B7D7C0B3A518}" srcId="{EA593BD9-6A78-4211-BF18-896F7DAF871B}" destId="{0DAB79E6-56F4-4073-95B3-9288F47F104A}" srcOrd="2" destOrd="0" parTransId="{9701A4B6-CBDD-4F6A-9DEA-EEE7FED815B9}" sibTransId="{B9DED351-71D3-4170-9F5B-849FA4C24AB0}"/>
    <dgm:cxn modelId="{89C9FBB6-F4CC-442F-8082-769069D3491C}" type="presOf" srcId="{A1D6488E-BCF3-4C2E-9730-63BC544CAE26}" destId="{4A91BB69-1DBE-43BD-BD65-AD9DB26F043D}" srcOrd="1" destOrd="0" presId="urn:microsoft.com/office/officeart/2005/8/layout/matrix1"/>
    <dgm:cxn modelId="{A96D94AB-18DD-4D4E-9CAD-2763A1B531CD}" type="presOf" srcId="{0DAB79E6-56F4-4073-95B3-9288F47F104A}" destId="{10860F78-4FA9-46F0-999B-C10FBB05D229}" srcOrd="0" destOrd="0" presId="urn:microsoft.com/office/officeart/2005/8/layout/matrix1"/>
    <dgm:cxn modelId="{1E24ADE1-210B-4094-A138-FA4DF9ED3D5E}" type="presOf" srcId="{0DAB79E6-56F4-4073-95B3-9288F47F104A}" destId="{FBD3848D-B2DC-4EDA-B94A-B29AC09D0E72}" srcOrd="1" destOrd="0" presId="urn:microsoft.com/office/officeart/2005/8/layout/matrix1"/>
    <dgm:cxn modelId="{52B93A96-CC57-4B17-AF03-A9A6EE686E01}" type="presParOf" srcId="{DB80EB3E-FE41-48B3-BF02-BFAD52BBDE67}" destId="{AD45A7CE-E8DC-4C6C-899D-8AA7661F1FA3}" srcOrd="0" destOrd="0" presId="urn:microsoft.com/office/officeart/2005/8/layout/matrix1"/>
    <dgm:cxn modelId="{876370BB-1721-4E7B-956C-4B650F3AA9F1}" type="presParOf" srcId="{AD45A7CE-E8DC-4C6C-899D-8AA7661F1FA3}" destId="{3F60EDAF-8FC4-4687-95F5-AA3BA55DEA0A}" srcOrd="0" destOrd="0" presId="urn:microsoft.com/office/officeart/2005/8/layout/matrix1"/>
    <dgm:cxn modelId="{C99018F2-4628-424C-AEDA-75D2B039361A}" type="presParOf" srcId="{AD45A7CE-E8DC-4C6C-899D-8AA7661F1FA3}" destId="{A4819A23-6DE9-4A0B-B773-79FDA594B1FD}" srcOrd="1" destOrd="0" presId="urn:microsoft.com/office/officeart/2005/8/layout/matrix1"/>
    <dgm:cxn modelId="{2C98AFBB-C9CF-491C-8536-0D7B19BF5C06}" type="presParOf" srcId="{AD45A7CE-E8DC-4C6C-899D-8AA7661F1FA3}" destId="{DF28EFCC-F1EF-4A20-A941-49A032908C79}" srcOrd="2" destOrd="0" presId="urn:microsoft.com/office/officeart/2005/8/layout/matrix1"/>
    <dgm:cxn modelId="{398CC0F2-9B0B-4B27-AB13-CBCEDF120C01}" type="presParOf" srcId="{AD45A7CE-E8DC-4C6C-899D-8AA7661F1FA3}" destId="{4A91BB69-1DBE-43BD-BD65-AD9DB26F043D}" srcOrd="3" destOrd="0" presId="urn:microsoft.com/office/officeart/2005/8/layout/matrix1"/>
    <dgm:cxn modelId="{BB59A012-09D5-4466-B47A-0CD9508A143E}" type="presParOf" srcId="{AD45A7CE-E8DC-4C6C-899D-8AA7661F1FA3}" destId="{10860F78-4FA9-46F0-999B-C10FBB05D229}" srcOrd="4" destOrd="0" presId="urn:microsoft.com/office/officeart/2005/8/layout/matrix1"/>
    <dgm:cxn modelId="{D1FD8EA4-D5B0-463D-981A-0A5A91E31F84}" type="presParOf" srcId="{AD45A7CE-E8DC-4C6C-899D-8AA7661F1FA3}" destId="{FBD3848D-B2DC-4EDA-B94A-B29AC09D0E72}" srcOrd="5" destOrd="0" presId="urn:microsoft.com/office/officeart/2005/8/layout/matrix1"/>
    <dgm:cxn modelId="{B1C872EE-D9CD-48CD-B2B4-4E7BB96BF664}" type="presParOf" srcId="{AD45A7CE-E8DC-4C6C-899D-8AA7661F1FA3}" destId="{E0B29740-E23C-4D06-9CBC-5B8E6F7B870D}" srcOrd="6" destOrd="0" presId="urn:microsoft.com/office/officeart/2005/8/layout/matrix1"/>
    <dgm:cxn modelId="{427C6093-751B-4827-838C-BCE68211EA9A}" type="presParOf" srcId="{AD45A7CE-E8DC-4C6C-899D-8AA7661F1FA3}" destId="{F29F3F04-88B3-4DD6-9DAD-B88D9A63B896}" srcOrd="7" destOrd="0" presId="urn:microsoft.com/office/officeart/2005/8/layout/matrix1"/>
    <dgm:cxn modelId="{9D26C1DF-F9F1-4ADF-81FE-93863A2ECFAF}" type="presParOf" srcId="{DB80EB3E-FE41-48B3-BF02-BFAD52BBDE67}" destId="{D8E04680-520E-4F95-9B54-64A13AAC952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F44903-120C-4176-BC7D-63F85ECF7F95}" type="doc">
      <dgm:prSet loTypeId="urn:microsoft.com/office/officeart/2005/8/layout/hProcess4" loCatId="process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35839F4-B37C-430C-A4FB-4D02818C7ADF}">
      <dgm:prSet phldrT="[Text]"/>
      <dgm:spPr/>
      <dgm:t>
        <a:bodyPr/>
        <a:lstStyle/>
        <a:p>
          <a:r>
            <a:rPr lang="ru-RU" dirty="0" smtClean="0"/>
            <a:t>Оценка важности</a:t>
          </a:r>
          <a:endParaRPr lang="ru-RU" dirty="0"/>
        </a:p>
      </dgm:t>
    </dgm:pt>
    <dgm:pt modelId="{7DA68B15-A7C1-4153-B04D-6993343596E6}" type="parTrans" cxnId="{4BE1B2C4-588A-445A-A4E9-93BCEE206A4E}">
      <dgm:prSet/>
      <dgm:spPr/>
      <dgm:t>
        <a:bodyPr/>
        <a:lstStyle/>
        <a:p>
          <a:endParaRPr lang="ru-RU"/>
        </a:p>
      </dgm:t>
    </dgm:pt>
    <dgm:pt modelId="{A620B945-5F13-4B96-B1B8-DEDD53604757}" type="sibTrans" cxnId="{4BE1B2C4-588A-445A-A4E9-93BCEE206A4E}">
      <dgm:prSet/>
      <dgm:spPr/>
      <dgm:t>
        <a:bodyPr/>
        <a:lstStyle/>
        <a:p>
          <a:endParaRPr lang="ru-RU"/>
        </a:p>
      </dgm:t>
    </dgm:pt>
    <dgm:pt modelId="{6FBF1BF1-1120-4B42-BB50-7A7B1957DC05}">
      <dgm:prSet phldrT="[Text]" custT="1"/>
      <dgm:spPr/>
      <dgm:t>
        <a:bodyPr/>
        <a:lstStyle/>
        <a:p>
          <a:r>
            <a:rPr lang="ru-RU" sz="2000" dirty="0" smtClean="0"/>
            <a:t>Опрос Комиссии ЗС (10 человек)</a:t>
          </a:r>
          <a:endParaRPr lang="ru-RU" sz="2000" dirty="0"/>
        </a:p>
      </dgm:t>
    </dgm:pt>
    <dgm:pt modelId="{8A519366-4B9F-4CA0-A28C-8739FD0A73F6}" type="parTrans" cxnId="{C695B019-51B6-4369-8ED9-D7588B46A089}">
      <dgm:prSet/>
      <dgm:spPr/>
      <dgm:t>
        <a:bodyPr/>
        <a:lstStyle/>
        <a:p>
          <a:endParaRPr lang="ru-RU"/>
        </a:p>
      </dgm:t>
    </dgm:pt>
    <dgm:pt modelId="{DEFC4910-8AA5-4262-8AE3-42FA9CB36876}" type="sibTrans" cxnId="{C695B019-51B6-4369-8ED9-D7588B46A089}">
      <dgm:prSet/>
      <dgm:spPr/>
      <dgm:t>
        <a:bodyPr/>
        <a:lstStyle/>
        <a:p>
          <a:endParaRPr lang="ru-RU"/>
        </a:p>
      </dgm:t>
    </dgm:pt>
    <dgm:pt modelId="{519A1E21-91DD-4FB8-A588-AECF26EBCC43}">
      <dgm:prSet phldrT="[Text]" custT="1"/>
      <dgm:spPr/>
      <dgm:t>
        <a:bodyPr/>
        <a:lstStyle/>
        <a:p>
          <a:r>
            <a:rPr lang="ru-RU" sz="2000" dirty="0" smtClean="0"/>
            <a:t>Опрос топ-менеджмента (15 человек)</a:t>
          </a:r>
          <a:endParaRPr lang="ru-RU" sz="2000" dirty="0"/>
        </a:p>
      </dgm:t>
    </dgm:pt>
    <dgm:pt modelId="{094C198A-819B-470E-8E8D-2C450C62A44F}" type="parTrans" cxnId="{A55B0D12-5E66-4056-9539-A3F0AA541359}">
      <dgm:prSet/>
      <dgm:spPr/>
      <dgm:t>
        <a:bodyPr/>
        <a:lstStyle/>
        <a:p>
          <a:endParaRPr lang="ru-RU"/>
        </a:p>
      </dgm:t>
    </dgm:pt>
    <dgm:pt modelId="{70CCE12D-5CAF-491D-8B2E-44D757552517}" type="sibTrans" cxnId="{A55B0D12-5E66-4056-9539-A3F0AA541359}">
      <dgm:prSet/>
      <dgm:spPr/>
      <dgm:t>
        <a:bodyPr/>
        <a:lstStyle/>
        <a:p>
          <a:endParaRPr lang="ru-RU"/>
        </a:p>
      </dgm:t>
    </dgm:pt>
    <dgm:pt modelId="{9B236C1E-D4D5-4F7A-8D34-5CD2857C765C}">
      <dgm:prSet phldrT="[Text]"/>
      <dgm:spPr/>
      <dgm:t>
        <a:bodyPr/>
        <a:lstStyle/>
        <a:p>
          <a:r>
            <a:rPr lang="ru-RU" dirty="0" smtClean="0"/>
            <a:t>Матрица существенности</a:t>
          </a:r>
          <a:endParaRPr lang="ru-RU" dirty="0"/>
        </a:p>
      </dgm:t>
    </dgm:pt>
    <dgm:pt modelId="{64C75791-AE78-47F8-B0D5-9F5D192AF514}" type="parTrans" cxnId="{781C3847-3F60-47A2-8E58-A7428F2665A4}">
      <dgm:prSet/>
      <dgm:spPr/>
      <dgm:t>
        <a:bodyPr/>
        <a:lstStyle/>
        <a:p>
          <a:endParaRPr lang="ru-RU"/>
        </a:p>
      </dgm:t>
    </dgm:pt>
    <dgm:pt modelId="{2B8AC890-DE3A-41D2-B555-5BF44CD720A6}" type="sibTrans" cxnId="{781C3847-3F60-47A2-8E58-A7428F2665A4}">
      <dgm:prSet/>
      <dgm:spPr/>
      <dgm:t>
        <a:bodyPr/>
        <a:lstStyle/>
        <a:p>
          <a:endParaRPr lang="ru-RU"/>
        </a:p>
      </dgm:t>
    </dgm:pt>
    <dgm:pt modelId="{7DFFEC9C-9A80-474A-90CF-EECACDBC9B79}">
      <dgm:prSet phldrT="[Text]" custT="1"/>
      <dgm:spPr/>
      <dgm:t>
        <a:bodyPr/>
        <a:lstStyle/>
        <a:p>
          <a:r>
            <a:rPr lang="ru-RU" sz="1600" dirty="0" smtClean="0"/>
            <a:t>Приоритезация аспектов </a:t>
          </a:r>
          <a:br>
            <a:rPr lang="ru-RU" sz="1600" dirty="0" smtClean="0"/>
          </a:br>
          <a:r>
            <a:rPr lang="ru-RU" sz="1600" dirty="0" smtClean="0"/>
            <a:t>(по 5-балльной шкале)</a:t>
          </a:r>
          <a:endParaRPr lang="ru-RU" sz="1600" dirty="0"/>
        </a:p>
      </dgm:t>
    </dgm:pt>
    <dgm:pt modelId="{478C2589-2B3E-45FA-A9B4-E7834DB05428}" type="parTrans" cxnId="{66016FF7-C735-4326-A708-8EB4D79F4641}">
      <dgm:prSet/>
      <dgm:spPr/>
      <dgm:t>
        <a:bodyPr/>
        <a:lstStyle/>
        <a:p>
          <a:endParaRPr lang="ru-RU"/>
        </a:p>
      </dgm:t>
    </dgm:pt>
    <dgm:pt modelId="{AAC3884E-8375-4806-9841-E240D682AF13}" type="sibTrans" cxnId="{66016FF7-C735-4326-A708-8EB4D79F4641}">
      <dgm:prSet/>
      <dgm:spPr/>
      <dgm:t>
        <a:bodyPr/>
        <a:lstStyle/>
        <a:p>
          <a:endParaRPr lang="ru-RU"/>
        </a:p>
      </dgm:t>
    </dgm:pt>
    <dgm:pt modelId="{2941DA36-82FD-403C-B409-DFABF06AF05A}">
      <dgm:prSet phldrT="[Text]"/>
      <dgm:spPr/>
      <dgm:t>
        <a:bodyPr/>
        <a:lstStyle/>
        <a:p>
          <a:r>
            <a:rPr lang="ru-RU" dirty="0" smtClean="0"/>
            <a:t>Раскрытие информации</a:t>
          </a:r>
          <a:endParaRPr lang="ru-RU" dirty="0"/>
        </a:p>
      </dgm:t>
    </dgm:pt>
    <dgm:pt modelId="{D9A98131-04A9-4C67-8275-C109B52C6B0F}" type="parTrans" cxnId="{0E219C2D-F371-4582-9E25-D1AA4DE653A7}">
      <dgm:prSet/>
      <dgm:spPr/>
      <dgm:t>
        <a:bodyPr/>
        <a:lstStyle/>
        <a:p>
          <a:endParaRPr lang="ru-RU"/>
        </a:p>
      </dgm:t>
    </dgm:pt>
    <dgm:pt modelId="{D032649B-FA90-420B-BD29-C557436AAAFA}" type="sibTrans" cxnId="{0E219C2D-F371-4582-9E25-D1AA4DE653A7}">
      <dgm:prSet/>
      <dgm:spPr/>
      <dgm:t>
        <a:bodyPr/>
        <a:lstStyle/>
        <a:p>
          <a:endParaRPr lang="ru-RU"/>
        </a:p>
      </dgm:t>
    </dgm:pt>
    <dgm:pt modelId="{ACA669A6-3947-451F-80E7-582CF1B8A4E7}">
      <dgm:prSet phldrT="[Text]" custT="1"/>
      <dgm:spPr/>
      <dgm:t>
        <a:bodyPr/>
        <a:lstStyle/>
        <a:p>
          <a:r>
            <a:rPr lang="ru-RU" sz="2000" dirty="0" smtClean="0"/>
            <a:t>Список показателей</a:t>
          </a:r>
          <a:endParaRPr lang="ru-RU" sz="2000" dirty="0"/>
        </a:p>
      </dgm:t>
    </dgm:pt>
    <dgm:pt modelId="{9825D11D-7057-4883-BFDB-AC431217E294}" type="parTrans" cxnId="{ED226A11-6932-4B3A-B9D2-F4459D2AB6E6}">
      <dgm:prSet/>
      <dgm:spPr/>
      <dgm:t>
        <a:bodyPr/>
        <a:lstStyle/>
        <a:p>
          <a:endParaRPr lang="ru-RU"/>
        </a:p>
      </dgm:t>
    </dgm:pt>
    <dgm:pt modelId="{670ACB54-58D5-4440-A6A4-D36D58EF6F69}" type="sibTrans" cxnId="{ED226A11-6932-4B3A-B9D2-F4459D2AB6E6}">
      <dgm:prSet/>
      <dgm:spPr/>
      <dgm:t>
        <a:bodyPr/>
        <a:lstStyle/>
        <a:p>
          <a:endParaRPr lang="ru-RU"/>
        </a:p>
      </dgm:t>
    </dgm:pt>
    <dgm:pt modelId="{7238570D-D074-4CB3-AAF2-A262A584A722}">
      <dgm:prSet phldrT="[Text]" custT="1"/>
      <dgm:spPr/>
      <dgm:t>
        <a:bodyPr/>
        <a:lstStyle/>
        <a:p>
          <a:r>
            <a:rPr lang="ru-RU" sz="2000" dirty="0" smtClean="0"/>
            <a:t>Границы аспектов</a:t>
          </a:r>
          <a:endParaRPr lang="ru-RU" sz="2000" dirty="0"/>
        </a:p>
      </dgm:t>
    </dgm:pt>
    <dgm:pt modelId="{002A06A9-BFCB-497E-BB23-D8ADFBFE5FB2}" type="parTrans" cxnId="{9CEFE4AD-8429-4CB0-99DB-D3C4C9C5B9A5}">
      <dgm:prSet/>
      <dgm:spPr/>
      <dgm:t>
        <a:bodyPr/>
        <a:lstStyle/>
        <a:p>
          <a:endParaRPr lang="ru-RU"/>
        </a:p>
      </dgm:t>
    </dgm:pt>
    <dgm:pt modelId="{204C3926-15D0-4B2D-8A28-EDE65CAAB3EA}" type="sibTrans" cxnId="{9CEFE4AD-8429-4CB0-99DB-D3C4C9C5B9A5}">
      <dgm:prSet/>
      <dgm:spPr/>
      <dgm:t>
        <a:bodyPr/>
        <a:lstStyle/>
        <a:p>
          <a:endParaRPr lang="ru-RU"/>
        </a:p>
      </dgm:t>
    </dgm:pt>
    <dgm:pt modelId="{C0EF1494-0148-4C2E-B4F9-8471638B1BF1}">
      <dgm:prSet phldrT="[Text]" custT="1"/>
      <dgm:spPr/>
      <dgm:t>
        <a:bodyPr/>
        <a:lstStyle/>
        <a:p>
          <a:r>
            <a:rPr lang="ru-RU" sz="1600" dirty="0" smtClean="0"/>
            <a:t>Введение коэффициента соответствия стратегическим целям Компании</a:t>
          </a:r>
          <a:endParaRPr lang="ru-RU" sz="1600" dirty="0"/>
        </a:p>
      </dgm:t>
    </dgm:pt>
    <dgm:pt modelId="{445C25A1-5A0F-4DF3-BDCE-8EDC5C53A1A0}" type="parTrans" cxnId="{3A0B407F-38CE-4EB4-B85D-45790D23C830}">
      <dgm:prSet/>
      <dgm:spPr/>
      <dgm:t>
        <a:bodyPr/>
        <a:lstStyle/>
        <a:p>
          <a:endParaRPr lang="ru-RU"/>
        </a:p>
      </dgm:t>
    </dgm:pt>
    <dgm:pt modelId="{F288086C-C8EA-4988-806F-0E36BE98ED1A}" type="sibTrans" cxnId="{3A0B407F-38CE-4EB4-B85D-45790D23C830}">
      <dgm:prSet/>
      <dgm:spPr/>
      <dgm:t>
        <a:bodyPr/>
        <a:lstStyle/>
        <a:p>
          <a:endParaRPr lang="ru-RU"/>
        </a:p>
      </dgm:t>
    </dgm:pt>
    <dgm:pt modelId="{30B3DCF4-E079-4942-8DE6-B301BD60D705}" type="pres">
      <dgm:prSet presAssocID="{47F44903-120C-4176-BC7D-63F85ECF7F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0F853D-741F-4E95-B5EC-C83BA8FB97B6}" type="pres">
      <dgm:prSet presAssocID="{47F44903-120C-4176-BC7D-63F85ECF7F95}" presName="tSp" presStyleCnt="0"/>
      <dgm:spPr/>
    </dgm:pt>
    <dgm:pt modelId="{A4E5860B-02EB-44F3-B14A-55F52A64D801}" type="pres">
      <dgm:prSet presAssocID="{47F44903-120C-4176-BC7D-63F85ECF7F95}" presName="bSp" presStyleCnt="0"/>
      <dgm:spPr/>
    </dgm:pt>
    <dgm:pt modelId="{8E15AD0A-8106-458A-A289-BBC4CB6D14E8}" type="pres">
      <dgm:prSet presAssocID="{47F44903-120C-4176-BC7D-63F85ECF7F95}" presName="process" presStyleCnt="0"/>
      <dgm:spPr/>
    </dgm:pt>
    <dgm:pt modelId="{11357328-4BA2-490D-930E-118607479484}" type="pres">
      <dgm:prSet presAssocID="{A35839F4-B37C-430C-A4FB-4D02818C7ADF}" presName="composite1" presStyleCnt="0"/>
      <dgm:spPr/>
    </dgm:pt>
    <dgm:pt modelId="{0905889D-97E0-4C83-96B9-4FC8390B153E}" type="pres">
      <dgm:prSet presAssocID="{A35839F4-B37C-430C-A4FB-4D02818C7ADF}" presName="dummyNode1" presStyleLbl="node1" presStyleIdx="0" presStyleCnt="3"/>
      <dgm:spPr/>
    </dgm:pt>
    <dgm:pt modelId="{0321E4C0-C6D1-49C9-91F8-569027600243}" type="pres">
      <dgm:prSet presAssocID="{A35839F4-B37C-430C-A4FB-4D02818C7ADF}" presName="childNode1" presStyleLbl="bgAcc1" presStyleIdx="0" presStyleCnt="3" custScaleY="155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C8C99A-7126-4EDF-8EFF-E7D68A16F8B8}" type="pres">
      <dgm:prSet presAssocID="{A35839F4-B37C-430C-A4FB-4D02818C7AD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409A7-6C43-4496-B2DD-4DB64DFEA09C}" type="pres">
      <dgm:prSet presAssocID="{A35839F4-B37C-430C-A4FB-4D02818C7AD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74B86-D4E0-456C-9626-62F02C8D2690}" type="pres">
      <dgm:prSet presAssocID="{A35839F4-B37C-430C-A4FB-4D02818C7ADF}" presName="connSite1" presStyleCnt="0"/>
      <dgm:spPr/>
    </dgm:pt>
    <dgm:pt modelId="{356D936A-8C9E-404C-A05C-BBFDFB5BBED3}" type="pres">
      <dgm:prSet presAssocID="{A620B945-5F13-4B96-B1B8-DEDD53604757}" presName="Name9" presStyleLbl="sibTrans2D1" presStyleIdx="0" presStyleCnt="2" custLinFactNeighborX="3988" custLinFactNeighborY="7317"/>
      <dgm:spPr/>
      <dgm:t>
        <a:bodyPr/>
        <a:lstStyle/>
        <a:p>
          <a:endParaRPr lang="ru-RU"/>
        </a:p>
      </dgm:t>
    </dgm:pt>
    <dgm:pt modelId="{F4C75F62-367A-4D78-A0AF-89814FBE66F5}" type="pres">
      <dgm:prSet presAssocID="{9B236C1E-D4D5-4F7A-8D34-5CD2857C765C}" presName="composite2" presStyleCnt="0"/>
      <dgm:spPr/>
    </dgm:pt>
    <dgm:pt modelId="{43C89C35-4062-487C-82A2-D4C4DED79447}" type="pres">
      <dgm:prSet presAssocID="{9B236C1E-D4D5-4F7A-8D34-5CD2857C765C}" presName="dummyNode2" presStyleLbl="node1" presStyleIdx="0" presStyleCnt="3"/>
      <dgm:spPr/>
    </dgm:pt>
    <dgm:pt modelId="{D2A41CF9-3FE5-47B0-9AF3-CBF507053EDD}" type="pres">
      <dgm:prSet presAssocID="{9B236C1E-D4D5-4F7A-8D34-5CD2857C765C}" presName="childNode2" presStyleLbl="bgAcc1" presStyleIdx="1" presStyleCnt="3" custScaleY="1490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A49ED-FCFE-4E53-8C82-795317B955FB}" type="pres">
      <dgm:prSet presAssocID="{9B236C1E-D4D5-4F7A-8D34-5CD2857C765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676AB-E95B-412B-B15D-BB2D2DE40D36}" type="pres">
      <dgm:prSet presAssocID="{9B236C1E-D4D5-4F7A-8D34-5CD2857C765C}" presName="parentNode2" presStyleLbl="node1" presStyleIdx="1" presStyleCnt="3" custLinFactNeighborX="-2087" custLinFactNeighborY="-232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8D585-BFE7-4A14-B85A-9011FFDF267D}" type="pres">
      <dgm:prSet presAssocID="{9B236C1E-D4D5-4F7A-8D34-5CD2857C765C}" presName="connSite2" presStyleCnt="0"/>
      <dgm:spPr/>
    </dgm:pt>
    <dgm:pt modelId="{33C88889-9C33-438D-A687-68A6151E6D81}" type="pres">
      <dgm:prSet presAssocID="{2B8AC890-DE3A-41D2-B555-5BF44CD720A6}" presName="Name18" presStyleLbl="sibTrans2D1" presStyleIdx="1" presStyleCnt="2" custLinFactNeighborX="1017" custLinFactNeighborY="-5281"/>
      <dgm:spPr/>
      <dgm:t>
        <a:bodyPr/>
        <a:lstStyle/>
        <a:p>
          <a:endParaRPr lang="ru-RU"/>
        </a:p>
      </dgm:t>
    </dgm:pt>
    <dgm:pt modelId="{DD0DAC9C-BB2B-431B-8691-AA09645DC170}" type="pres">
      <dgm:prSet presAssocID="{2941DA36-82FD-403C-B409-DFABF06AF05A}" presName="composite1" presStyleCnt="0"/>
      <dgm:spPr/>
    </dgm:pt>
    <dgm:pt modelId="{AEFC5F43-42AF-4282-97D1-1ED7CD1F4E00}" type="pres">
      <dgm:prSet presAssocID="{2941DA36-82FD-403C-B409-DFABF06AF05A}" presName="dummyNode1" presStyleLbl="node1" presStyleIdx="1" presStyleCnt="3"/>
      <dgm:spPr/>
    </dgm:pt>
    <dgm:pt modelId="{6971DD6F-BA97-40E7-9AC3-0253C8128598}" type="pres">
      <dgm:prSet presAssocID="{2941DA36-82FD-403C-B409-DFABF06AF05A}" presName="childNode1" presStyleLbl="bgAcc1" presStyleIdx="2" presStyleCnt="3" custScaleY="148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A7752-7D67-4300-B49D-81FEB1BB93C1}" type="pres">
      <dgm:prSet presAssocID="{2941DA36-82FD-403C-B409-DFABF06AF05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25E61-ED36-46F6-8EFB-5B955C37059F}" type="pres">
      <dgm:prSet presAssocID="{2941DA36-82FD-403C-B409-DFABF06AF05A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56856-F1D5-45FA-82C5-633B6A3B804A}" type="pres">
      <dgm:prSet presAssocID="{2941DA36-82FD-403C-B409-DFABF06AF05A}" presName="connSite1" presStyleCnt="0"/>
      <dgm:spPr/>
    </dgm:pt>
  </dgm:ptLst>
  <dgm:cxnLst>
    <dgm:cxn modelId="{DE82E4DA-9DC8-4E1E-B5C9-01FA910842C7}" type="presOf" srcId="{7DFFEC9C-9A80-474A-90CF-EECACDBC9B79}" destId="{D2A41CF9-3FE5-47B0-9AF3-CBF507053EDD}" srcOrd="0" destOrd="0" presId="urn:microsoft.com/office/officeart/2005/8/layout/hProcess4"/>
    <dgm:cxn modelId="{9CEFE4AD-8429-4CB0-99DB-D3C4C9C5B9A5}" srcId="{2941DA36-82FD-403C-B409-DFABF06AF05A}" destId="{7238570D-D074-4CB3-AAF2-A262A584A722}" srcOrd="1" destOrd="0" parTransId="{002A06A9-BFCB-497E-BB23-D8ADFBFE5FB2}" sibTransId="{204C3926-15D0-4B2D-8A28-EDE65CAAB3EA}"/>
    <dgm:cxn modelId="{66016FF7-C735-4326-A708-8EB4D79F4641}" srcId="{9B236C1E-D4D5-4F7A-8D34-5CD2857C765C}" destId="{7DFFEC9C-9A80-474A-90CF-EECACDBC9B79}" srcOrd="0" destOrd="0" parTransId="{478C2589-2B3E-45FA-A9B4-E7834DB05428}" sibTransId="{AAC3884E-8375-4806-9841-E240D682AF13}"/>
    <dgm:cxn modelId="{44F59925-15BD-4FFF-9C8E-E193F879B89E}" type="presOf" srcId="{A620B945-5F13-4B96-B1B8-DEDD53604757}" destId="{356D936A-8C9E-404C-A05C-BBFDFB5BBED3}" srcOrd="0" destOrd="0" presId="urn:microsoft.com/office/officeart/2005/8/layout/hProcess4"/>
    <dgm:cxn modelId="{66808AC7-68EB-4FFE-BAED-BBB2DCC79CA5}" type="presOf" srcId="{A35839F4-B37C-430C-A4FB-4D02818C7ADF}" destId="{F9F409A7-6C43-4496-B2DD-4DB64DFEA09C}" srcOrd="0" destOrd="0" presId="urn:microsoft.com/office/officeart/2005/8/layout/hProcess4"/>
    <dgm:cxn modelId="{F496C28B-2187-40BC-81DF-0A3B13B016BA}" type="presOf" srcId="{47F44903-120C-4176-BC7D-63F85ECF7F95}" destId="{30B3DCF4-E079-4942-8DE6-B301BD60D705}" srcOrd="0" destOrd="0" presId="urn:microsoft.com/office/officeart/2005/8/layout/hProcess4"/>
    <dgm:cxn modelId="{F2134D00-3EB8-457E-BDBC-513EBEF93472}" type="presOf" srcId="{7DFFEC9C-9A80-474A-90CF-EECACDBC9B79}" destId="{161A49ED-FCFE-4E53-8C82-795317B955FB}" srcOrd="1" destOrd="0" presId="urn:microsoft.com/office/officeart/2005/8/layout/hProcess4"/>
    <dgm:cxn modelId="{781C3847-3F60-47A2-8E58-A7428F2665A4}" srcId="{47F44903-120C-4176-BC7D-63F85ECF7F95}" destId="{9B236C1E-D4D5-4F7A-8D34-5CD2857C765C}" srcOrd="1" destOrd="0" parTransId="{64C75791-AE78-47F8-B0D5-9F5D192AF514}" sibTransId="{2B8AC890-DE3A-41D2-B555-5BF44CD720A6}"/>
    <dgm:cxn modelId="{F6690698-B816-466B-AB50-097C8ED5912D}" type="presOf" srcId="{ACA669A6-3947-451F-80E7-582CF1B8A4E7}" destId="{3D1A7752-7D67-4300-B49D-81FEB1BB93C1}" srcOrd="1" destOrd="0" presId="urn:microsoft.com/office/officeart/2005/8/layout/hProcess4"/>
    <dgm:cxn modelId="{2F1062C3-B517-4F92-8188-7BF35E375D37}" type="presOf" srcId="{ACA669A6-3947-451F-80E7-582CF1B8A4E7}" destId="{6971DD6F-BA97-40E7-9AC3-0253C8128598}" srcOrd="0" destOrd="0" presId="urn:microsoft.com/office/officeart/2005/8/layout/hProcess4"/>
    <dgm:cxn modelId="{6D81AF37-70B2-4C8E-B241-00D5B85404D8}" type="presOf" srcId="{C0EF1494-0148-4C2E-B4F9-8471638B1BF1}" destId="{D2A41CF9-3FE5-47B0-9AF3-CBF507053EDD}" srcOrd="0" destOrd="1" presId="urn:microsoft.com/office/officeart/2005/8/layout/hProcess4"/>
    <dgm:cxn modelId="{06D55C79-4E84-48AF-B1AF-4A55288E59F5}" type="presOf" srcId="{6FBF1BF1-1120-4B42-BB50-7A7B1957DC05}" destId="{C3C8C99A-7126-4EDF-8EFF-E7D68A16F8B8}" srcOrd="1" destOrd="0" presId="urn:microsoft.com/office/officeart/2005/8/layout/hProcess4"/>
    <dgm:cxn modelId="{4BE1B2C4-588A-445A-A4E9-93BCEE206A4E}" srcId="{47F44903-120C-4176-BC7D-63F85ECF7F95}" destId="{A35839F4-B37C-430C-A4FB-4D02818C7ADF}" srcOrd="0" destOrd="0" parTransId="{7DA68B15-A7C1-4153-B04D-6993343596E6}" sibTransId="{A620B945-5F13-4B96-B1B8-DEDD53604757}"/>
    <dgm:cxn modelId="{3A0B407F-38CE-4EB4-B85D-45790D23C830}" srcId="{9B236C1E-D4D5-4F7A-8D34-5CD2857C765C}" destId="{C0EF1494-0148-4C2E-B4F9-8471638B1BF1}" srcOrd="1" destOrd="0" parTransId="{445C25A1-5A0F-4DF3-BDCE-8EDC5C53A1A0}" sibTransId="{F288086C-C8EA-4988-806F-0E36BE98ED1A}"/>
    <dgm:cxn modelId="{EB4346E4-E1A1-4143-853D-BCE8E7EC7D6B}" type="presOf" srcId="{7238570D-D074-4CB3-AAF2-A262A584A722}" destId="{3D1A7752-7D67-4300-B49D-81FEB1BB93C1}" srcOrd="1" destOrd="1" presId="urn:microsoft.com/office/officeart/2005/8/layout/hProcess4"/>
    <dgm:cxn modelId="{5BEAC4B3-013F-4488-A949-2824018E0BC3}" type="presOf" srcId="{2941DA36-82FD-403C-B409-DFABF06AF05A}" destId="{A5425E61-ED36-46F6-8EFB-5B955C37059F}" srcOrd="0" destOrd="0" presId="urn:microsoft.com/office/officeart/2005/8/layout/hProcess4"/>
    <dgm:cxn modelId="{ED226A11-6932-4B3A-B9D2-F4459D2AB6E6}" srcId="{2941DA36-82FD-403C-B409-DFABF06AF05A}" destId="{ACA669A6-3947-451F-80E7-582CF1B8A4E7}" srcOrd="0" destOrd="0" parTransId="{9825D11D-7057-4883-BFDB-AC431217E294}" sibTransId="{670ACB54-58D5-4440-A6A4-D36D58EF6F69}"/>
    <dgm:cxn modelId="{B513A731-8AD9-4792-B1C0-8039EC856099}" type="presOf" srcId="{C0EF1494-0148-4C2E-B4F9-8471638B1BF1}" destId="{161A49ED-FCFE-4E53-8C82-795317B955FB}" srcOrd="1" destOrd="1" presId="urn:microsoft.com/office/officeart/2005/8/layout/hProcess4"/>
    <dgm:cxn modelId="{6F8CDD0B-C0C5-4EF9-AA45-55472691C8CF}" type="presOf" srcId="{7238570D-D074-4CB3-AAF2-A262A584A722}" destId="{6971DD6F-BA97-40E7-9AC3-0253C8128598}" srcOrd="0" destOrd="1" presId="urn:microsoft.com/office/officeart/2005/8/layout/hProcess4"/>
    <dgm:cxn modelId="{F1E94C84-AC5A-4A20-BF32-CA3357754FAE}" type="presOf" srcId="{9B236C1E-D4D5-4F7A-8D34-5CD2857C765C}" destId="{C2C676AB-E95B-412B-B15D-BB2D2DE40D36}" srcOrd="0" destOrd="0" presId="urn:microsoft.com/office/officeart/2005/8/layout/hProcess4"/>
    <dgm:cxn modelId="{3C8E5B23-D3AC-4101-BA32-32397F1A0AC5}" type="presOf" srcId="{6FBF1BF1-1120-4B42-BB50-7A7B1957DC05}" destId="{0321E4C0-C6D1-49C9-91F8-569027600243}" srcOrd="0" destOrd="0" presId="urn:microsoft.com/office/officeart/2005/8/layout/hProcess4"/>
    <dgm:cxn modelId="{F4752312-5847-44D0-BF58-20F509358E3A}" type="presOf" srcId="{519A1E21-91DD-4FB8-A588-AECF26EBCC43}" destId="{C3C8C99A-7126-4EDF-8EFF-E7D68A16F8B8}" srcOrd="1" destOrd="1" presId="urn:microsoft.com/office/officeart/2005/8/layout/hProcess4"/>
    <dgm:cxn modelId="{F5DFBE07-4BB0-4C06-8921-A8E5BF683124}" type="presOf" srcId="{2B8AC890-DE3A-41D2-B555-5BF44CD720A6}" destId="{33C88889-9C33-438D-A687-68A6151E6D81}" srcOrd="0" destOrd="0" presId="urn:microsoft.com/office/officeart/2005/8/layout/hProcess4"/>
    <dgm:cxn modelId="{A55B0D12-5E66-4056-9539-A3F0AA541359}" srcId="{A35839F4-B37C-430C-A4FB-4D02818C7ADF}" destId="{519A1E21-91DD-4FB8-A588-AECF26EBCC43}" srcOrd="1" destOrd="0" parTransId="{094C198A-819B-470E-8E8D-2C450C62A44F}" sibTransId="{70CCE12D-5CAF-491D-8B2E-44D757552517}"/>
    <dgm:cxn modelId="{0E219C2D-F371-4582-9E25-D1AA4DE653A7}" srcId="{47F44903-120C-4176-BC7D-63F85ECF7F95}" destId="{2941DA36-82FD-403C-B409-DFABF06AF05A}" srcOrd="2" destOrd="0" parTransId="{D9A98131-04A9-4C67-8275-C109B52C6B0F}" sibTransId="{D032649B-FA90-420B-BD29-C557436AAAFA}"/>
    <dgm:cxn modelId="{77BF70CC-3C9F-4ADA-AF35-9549B9019549}" type="presOf" srcId="{519A1E21-91DD-4FB8-A588-AECF26EBCC43}" destId="{0321E4C0-C6D1-49C9-91F8-569027600243}" srcOrd="0" destOrd="1" presId="urn:microsoft.com/office/officeart/2005/8/layout/hProcess4"/>
    <dgm:cxn modelId="{C695B019-51B6-4369-8ED9-D7588B46A089}" srcId="{A35839F4-B37C-430C-A4FB-4D02818C7ADF}" destId="{6FBF1BF1-1120-4B42-BB50-7A7B1957DC05}" srcOrd="0" destOrd="0" parTransId="{8A519366-4B9F-4CA0-A28C-8739FD0A73F6}" sibTransId="{DEFC4910-8AA5-4262-8AE3-42FA9CB36876}"/>
    <dgm:cxn modelId="{5D78BBE8-7341-4B87-96FD-9621175ABAA7}" type="presParOf" srcId="{30B3DCF4-E079-4942-8DE6-B301BD60D705}" destId="{A60F853D-741F-4E95-B5EC-C83BA8FB97B6}" srcOrd="0" destOrd="0" presId="urn:microsoft.com/office/officeart/2005/8/layout/hProcess4"/>
    <dgm:cxn modelId="{78F3E31E-C4D0-4C88-92B9-C63CD78C1320}" type="presParOf" srcId="{30B3DCF4-E079-4942-8DE6-B301BD60D705}" destId="{A4E5860B-02EB-44F3-B14A-55F52A64D801}" srcOrd="1" destOrd="0" presId="urn:microsoft.com/office/officeart/2005/8/layout/hProcess4"/>
    <dgm:cxn modelId="{03BE7725-AC7C-4C68-A9F6-12261AB5DE82}" type="presParOf" srcId="{30B3DCF4-E079-4942-8DE6-B301BD60D705}" destId="{8E15AD0A-8106-458A-A289-BBC4CB6D14E8}" srcOrd="2" destOrd="0" presId="urn:microsoft.com/office/officeart/2005/8/layout/hProcess4"/>
    <dgm:cxn modelId="{18ADD51D-61C8-46A1-968F-C34FA0A1C66C}" type="presParOf" srcId="{8E15AD0A-8106-458A-A289-BBC4CB6D14E8}" destId="{11357328-4BA2-490D-930E-118607479484}" srcOrd="0" destOrd="0" presId="urn:microsoft.com/office/officeart/2005/8/layout/hProcess4"/>
    <dgm:cxn modelId="{22379DEF-8AB0-4D47-8D26-E5DE1D22EFF5}" type="presParOf" srcId="{11357328-4BA2-490D-930E-118607479484}" destId="{0905889D-97E0-4C83-96B9-4FC8390B153E}" srcOrd="0" destOrd="0" presId="urn:microsoft.com/office/officeart/2005/8/layout/hProcess4"/>
    <dgm:cxn modelId="{900DBA90-945E-47BF-8DF9-F13D3F3632C7}" type="presParOf" srcId="{11357328-4BA2-490D-930E-118607479484}" destId="{0321E4C0-C6D1-49C9-91F8-569027600243}" srcOrd="1" destOrd="0" presId="urn:microsoft.com/office/officeart/2005/8/layout/hProcess4"/>
    <dgm:cxn modelId="{FC9388B9-6561-430C-8B16-E7FECC7B74A5}" type="presParOf" srcId="{11357328-4BA2-490D-930E-118607479484}" destId="{C3C8C99A-7126-4EDF-8EFF-E7D68A16F8B8}" srcOrd="2" destOrd="0" presId="urn:microsoft.com/office/officeart/2005/8/layout/hProcess4"/>
    <dgm:cxn modelId="{85237D5D-43A1-4FAD-8466-C1DC43934C3E}" type="presParOf" srcId="{11357328-4BA2-490D-930E-118607479484}" destId="{F9F409A7-6C43-4496-B2DD-4DB64DFEA09C}" srcOrd="3" destOrd="0" presId="urn:microsoft.com/office/officeart/2005/8/layout/hProcess4"/>
    <dgm:cxn modelId="{9ED404D8-C709-4ED2-8A1D-7308DAFE6AF1}" type="presParOf" srcId="{11357328-4BA2-490D-930E-118607479484}" destId="{36274B86-D4E0-456C-9626-62F02C8D2690}" srcOrd="4" destOrd="0" presId="urn:microsoft.com/office/officeart/2005/8/layout/hProcess4"/>
    <dgm:cxn modelId="{C7E1DF40-AB6E-4B76-BFF8-5E83D205E4E3}" type="presParOf" srcId="{8E15AD0A-8106-458A-A289-BBC4CB6D14E8}" destId="{356D936A-8C9E-404C-A05C-BBFDFB5BBED3}" srcOrd="1" destOrd="0" presId="urn:microsoft.com/office/officeart/2005/8/layout/hProcess4"/>
    <dgm:cxn modelId="{355F1955-EFA1-4F54-B957-2D4C93D1BC24}" type="presParOf" srcId="{8E15AD0A-8106-458A-A289-BBC4CB6D14E8}" destId="{F4C75F62-367A-4D78-A0AF-89814FBE66F5}" srcOrd="2" destOrd="0" presId="urn:microsoft.com/office/officeart/2005/8/layout/hProcess4"/>
    <dgm:cxn modelId="{001075DB-09F8-475C-A547-23B0EA0B64CA}" type="presParOf" srcId="{F4C75F62-367A-4D78-A0AF-89814FBE66F5}" destId="{43C89C35-4062-487C-82A2-D4C4DED79447}" srcOrd="0" destOrd="0" presId="urn:microsoft.com/office/officeart/2005/8/layout/hProcess4"/>
    <dgm:cxn modelId="{94E05D78-0F4C-42B9-B9D9-7C74B789A311}" type="presParOf" srcId="{F4C75F62-367A-4D78-A0AF-89814FBE66F5}" destId="{D2A41CF9-3FE5-47B0-9AF3-CBF507053EDD}" srcOrd="1" destOrd="0" presId="urn:microsoft.com/office/officeart/2005/8/layout/hProcess4"/>
    <dgm:cxn modelId="{17231740-C3D8-4BF1-A899-B1E0C5B1525A}" type="presParOf" srcId="{F4C75F62-367A-4D78-A0AF-89814FBE66F5}" destId="{161A49ED-FCFE-4E53-8C82-795317B955FB}" srcOrd="2" destOrd="0" presId="urn:microsoft.com/office/officeart/2005/8/layout/hProcess4"/>
    <dgm:cxn modelId="{A1143964-06C7-4066-A689-8763E5423E22}" type="presParOf" srcId="{F4C75F62-367A-4D78-A0AF-89814FBE66F5}" destId="{C2C676AB-E95B-412B-B15D-BB2D2DE40D36}" srcOrd="3" destOrd="0" presId="urn:microsoft.com/office/officeart/2005/8/layout/hProcess4"/>
    <dgm:cxn modelId="{09CF623E-017C-43C4-B8BF-F96A07E33F04}" type="presParOf" srcId="{F4C75F62-367A-4D78-A0AF-89814FBE66F5}" destId="{BFB8D585-BFE7-4A14-B85A-9011FFDF267D}" srcOrd="4" destOrd="0" presId="urn:microsoft.com/office/officeart/2005/8/layout/hProcess4"/>
    <dgm:cxn modelId="{2CE47CD2-7E12-48B5-A95C-5696B4E7CDB3}" type="presParOf" srcId="{8E15AD0A-8106-458A-A289-BBC4CB6D14E8}" destId="{33C88889-9C33-438D-A687-68A6151E6D81}" srcOrd="3" destOrd="0" presId="urn:microsoft.com/office/officeart/2005/8/layout/hProcess4"/>
    <dgm:cxn modelId="{63E7A159-EA7D-4027-8115-2A4576DF57BB}" type="presParOf" srcId="{8E15AD0A-8106-458A-A289-BBC4CB6D14E8}" destId="{DD0DAC9C-BB2B-431B-8691-AA09645DC170}" srcOrd="4" destOrd="0" presId="urn:microsoft.com/office/officeart/2005/8/layout/hProcess4"/>
    <dgm:cxn modelId="{3303E76C-F91F-4064-9E51-D1E00B115862}" type="presParOf" srcId="{DD0DAC9C-BB2B-431B-8691-AA09645DC170}" destId="{AEFC5F43-42AF-4282-97D1-1ED7CD1F4E00}" srcOrd="0" destOrd="0" presId="urn:microsoft.com/office/officeart/2005/8/layout/hProcess4"/>
    <dgm:cxn modelId="{28F7DD5B-65DF-4CBD-8202-588C9D6CE895}" type="presParOf" srcId="{DD0DAC9C-BB2B-431B-8691-AA09645DC170}" destId="{6971DD6F-BA97-40E7-9AC3-0253C8128598}" srcOrd="1" destOrd="0" presId="urn:microsoft.com/office/officeart/2005/8/layout/hProcess4"/>
    <dgm:cxn modelId="{DA412EC8-75A1-4EDB-AAE0-E0EE4E7DC586}" type="presParOf" srcId="{DD0DAC9C-BB2B-431B-8691-AA09645DC170}" destId="{3D1A7752-7D67-4300-B49D-81FEB1BB93C1}" srcOrd="2" destOrd="0" presId="urn:microsoft.com/office/officeart/2005/8/layout/hProcess4"/>
    <dgm:cxn modelId="{7AE7D388-F0EE-40AF-9654-01E8EAA7D869}" type="presParOf" srcId="{DD0DAC9C-BB2B-431B-8691-AA09645DC170}" destId="{A5425E61-ED36-46F6-8EFB-5B955C37059F}" srcOrd="3" destOrd="0" presId="urn:microsoft.com/office/officeart/2005/8/layout/hProcess4"/>
    <dgm:cxn modelId="{5E6ABF88-6260-492C-8662-F8EF25C7F51B}" type="presParOf" srcId="{DD0DAC9C-BB2B-431B-8691-AA09645DC170}" destId="{76256856-F1D5-45FA-82C5-633B6A3B804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60EDAF-8FC4-4687-95F5-AA3BA55DEA0A}">
      <dsp:nvSpPr>
        <dsp:cNvPr id="0" name=""/>
        <dsp:cNvSpPr/>
      </dsp:nvSpPr>
      <dsp:spPr>
        <a:xfrm rot="16200000">
          <a:off x="1383241" y="-1383241"/>
          <a:ext cx="2528168" cy="529465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Политические факторы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Политическое давление со стороны США и ЕС вследствие кризиса </a:t>
          </a: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ru-RU" sz="1200" kern="1200" dirty="0" smtClean="0"/>
            <a:t>в Украине, в т.ч. введение санкций со стороны США и ЕС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Введение ответных санкций со стороны России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Сложная политическая ситуация в Украине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сотрудничества со странами ЮВА, прежде всего с Китаем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Отказ ряда европейских стран от использования атомной энергетики </a:t>
          </a:r>
        </a:p>
      </dsp:txBody>
      <dsp:txXfrm rot="5400000">
        <a:off x="0" y="0"/>
        <a:ext cx="5294650" cy="1896126"/>
      </dsp:txXfrm>
    </dsp:sp>
    <dsp:sp modelId="{DF28EFCC-F1EF-4A20-A941-49A032908C79}">
      <dsp:nvSpPr>
        <dsp:cNvPr id="0" name=""/>
        <dsp:cNvSpPr/>
      </dsp:nvSpPr>
      <dsp:spPr>
        <a:xfrm>
          <a:off x="5294650" y="0"/>
          <a:ext cx="5294650" cy="25281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Экономические факторы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Ослабление курса рубля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Ограничение доступа к финансовым рынкам Европы и США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Снижение кредитного рейтинга страны и «Атомэнергопрома»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Рост темпов инфляции в стране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глобального экономического кризиса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Снижение цен на нефть </a:t>
          </a:r>
          <a:endParaRPr lang="ru-RU" sz="1200" kern="1200" dirty="0"/>
        </a:p>
      </dsp:txBody>
      <dsp:txXfrm>
        <a:off x="5294650" y="0"/>
        <a:ext cx="5294650" cy="1896126"/>
      </dsp:txXfrm>
    </dsp:sp>
    <dsp:sp modelId="{10860F78-4FA9-46F0-999B-C10FBB05D229}">
      <dsp:nvSpPr>
        <dsp:cNvPr id="0" name=""/>
        <dsp:cNvSpPr/>
      </dsp:nvSpPr>
      <dsp:spPr>
        <a:xfrm rot="10800000">
          <a:off x="0" y="2528168"/>
          <a:ext cx="5294650" cy="25281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Социальные факторы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Недостаток специалистов рабочих и инженерных специальностей в РФ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Недостаток/отсутствие специалистов в области атомной энергетики </a:t>
          </a: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ru-RU" sz="1200" kern="1200" dirty="0" smtClean="0"/>
            <a:t>в развивающихся странах для сооружения АЭС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Рост уровня доверия к атомной энергетике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Негативное отношение к РФ и российским технологиям в странах ЕС </a:t>
          </a: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ru-RU" sz="1200" kern="1200" dirty="0" smtClean="0"/>
            <a:t>и США на фоне кризиса в Украине</a:t>
          </a:r>
          <a:endParaRPr lang="ru-RU" sz="1200" kern="1200" dirty="0"/>
        </a:p>
      </dsp:txBody>
      <dsp:txXfrm rot="10800000">
        <a:off x="0" y="3160209"/>
        <a:ext cx="5294650" cy="1896126"/>
      </dsp:txXfrm>
    </dsp:sp>
    <dsp:sp modelId="{E0B29740-E23C-4D06-9CBC-5B8E6F7B870D}">
      <dsp:nvSpPr>
        <dsp:cNvPr id="0" name=""/>
        <dsp:cNvSpPr/>
      </dsp:nvSpPr>
      <dsp:spPr>
        <a:xfrm rot="5400000">
          <a:off x="6677891" y="1144926"/>
          <a:ext cx="2528168" cy="529465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Технологические факторы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требований по безопасности АЭС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Увеличение технологической сложности проектных решений, сроков </a:t>
          </a: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ru-RU" sz="1200" kern="1200" dirty="0" smtClean="0"/>
            <a:t>и бюджетов реализации капитальных проектов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Конкурентное давление со стороны технологий  из Кореи и Китая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Ограничение доступа к оборудованию и технологиям вследствие введенных санкций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Развитие реакторных технологий малой и средней мощности </a:t>
          </a:r>
          <a:endParaRPr lang="ru-RU" sz="1200" kern="1200" dirty="0"/>
        </a:p>
      </dsp:txBody>
      <dsp:txXfrm rot="-5400000">
        <a:off x="5294650" y="3160209"/>
        <a:ext cx="5294650" cy="1896126"/>
      </dsp:txXfrm>
    </dsp:sp>
    <dsp:sp modelId="{D8E04680-520E-4F95-9B54-64A13AAC9527}">
      <dsp:nvSpPr>
        <dsp:cNvPr id="0" name=""/>
        <dsp:cNvSpPr/>
      </dsp:nvSpPr>
      <dsp:spPr>
        <a:xfrm>
          <a:off x="2126485" y="1887985"/>
          <a:ext cx="6336330" cy="1280365"/>
        </a:xfrm>
        <a:prstGeom prst="roundRect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</a:rPr>
            <a:t>ЦЕЛИ ОТЧЕТА 2014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уровня прозрачности и подотчетности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Обеспечение общественной приемлемости деятельности Компании в том числе </a:t>
          </a: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ru-RU" sz="1200" kern="1200" dirty="0" smtClean="0"/>
            <a:t>на зарубежных рынках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Снижение репутационных рисков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Повышение инвестиционной привлекательности Компании</a:t>
          </a:r>
          <a:endParaRPr lang="ru-RU" sz="1200" kern="1200" dirty="0"/>
        </a:p>
      </dsp:txBody>
      <dsp:txXfrm>
        <a:off x="2188987" y="1950487"/>
        <a:ext cx="6211326" cy="1155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1E4C0-C6D1-49C9-91F8-569027600243}">
      <dsp:nvSpPr>
        <dsp:cNvPr id="0" name=""/>
        <dsp:cNvSpPr/>
      </dsp:nvSpPr>
      <dsp:spPr>
        <a:xfrm>
          <a:off x="214036" y="523071"/>
          <a:ext cx="2604538" cy="3337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Опрос Комиссии ЗС (10 человек)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Опрос топ-менеджмента (15 человек)</a:t>
          </a:r>
          <a:endParaRPr lang="ru-RU" sz="2000" kern="1200" dirty="0"/>
        </a:p>
      </dsp:txBody>
      <dsp:txXfrm>
        <a:off x="290320" y="599355"/>
        <a:ext cx="2451970" cy="2470096"/>
      </dsp:txXfrm>
    </dsp:sp>
    <dsp:sp modelId="{356D936A-8C9E-404C-A05C-BBFDFB5BBED3}">
      <dsp:nvSpPr>
        <dsp:cNvPr id="0" name=""/>
        <dsp:cNvSpPr/>
      </dsp:nvSpPr>
      <dsp:spPr>
        <a:xfrm>
          <a:off x="1776592" y="1771156"/>
          <a:ext cx="2992163" cy="2992163"/>
        </a:xfrm>
        <a:prstGeom prst="leftCircularArrow">
          <a:avLst>
            <a:gd name="adj1" fmla="val 3552"/>
            <a:gd name="adj2" fmla="val 441269"/>
            <a:gd name="adj3" fmla="val 2227559"/>
            <a:gd name="adj4" fmla="val 9035268"/>
            <a:gd name="adj5" fmla="val 4144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F409A7-6C43-4496-B2DD-4DB64DFEA09C}">
      <dsp:nvSpPr>
        <dsp:cNvPr id="0" name=""/>
        <dsp:cNvSpPr/>
      </dsp:nvSpPr>
      <dsp:spPr>
        <a:xfrm>
          <a:off x="792822" y="2805811"/>
          <a:ext cx="2315144" cy="92065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Оценка важности</a:t>
          </a:r>
          <a:endParaRPr lang="ru-RU" sz="2200" kern="1200" dirty="0"/>
        </a:p>
      </dsp:txBody>
      <dsp:txXfrm>
        <a:off x="819787" y="2832776"/>
        <a:ext cx="2261214" cy="866726"/>
      </dsp:txXfrm>
    </dsp:sp>
    <dsp:sp modelId="{D2A41CF9-3FE5-47B0-9AF3-CBF507053EDD}">
      <dsp:nvSpPr>
        <dsp:cNvPr id="0" name=""/>
        <dsp:cNvSpPr/>
      </dsp:nvSpPr>
      <dsp:spPr>
        <a:xfrm>
          <a:off x="3614070" y="590847"/>
          <a:ext cx="2604538" cy="3202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294702"/>
              <a:satOff val="-10552"/>
              <a:lumOff val="29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Приоритезация аспектов </a:t>
          </a:r>
          <a:br>
            <a:rPr lang="ru-RU" sz="1600" kern="1200" dirty="0" smtClean="0"/>
          </a:br>
          <a:r>
            <a:rPr lang="ru-RU" sz="1600" kern="1200" dirty="0" smtClean="0"/>
            <a:t>(по 5-балльной шкале)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Введение коэффициента соответствия стратегическим целям Компании</a:t>
          </a:r>
          <a:endParaRPr lang="ru-RU" sz="1600" kern="1200" dirty="0"/>
        </a:p>
      </dsp:txBody>
      <dsp:txXfrm>
        <a:off x="3687766" y="1350768"/>
        <a:ext cx="2457146" cy="2368767"/>
      </dsp:txXfrm>
    </dsp:sp>
    <dsp:sp modelId="{33C88889-9C33-438D-A687-68A6151E6D81}">
      <dsp:nvSpPr>
        <dsp:cNvPr id="0" name=""/>
        <dsp:cNvSpPr/>
      </dsp:nvSpPr>
      <dsp:spPr>
        <a:xfrm>
          <a:off x="4952773" y="-549115"/>
          <a:ext cx="3389485" cy="3389485"/>
        </a:xfrm>
        <a:prstGeom prst="circularArrow">
          <a:avLst>
            <a:gd name="adj1" fmla="val 3136"/>
            <a:gd name="adj2" fmla="val 385710"/>
            <a:gd name="adj3" fmla="val 19697884"/>
            <a:gd name="adj4" fmla="val 12834615"/>
            <a:gd name="adj5" fmla="val 3658"/>
          </a:avLst>
        </a:prstGeom>
        <a:solidFill>
          <a:schemeClr val="accent6">
            <a:shade val="90000"/>
            <a:hueOff val="458249"/>
            <a:satOff val="-14741"/>
            <a:lumOff val="3484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C676AB-E95B-412B-B15D-BB2D2DE40D36}">
      <dsp:nvSpPr>
        <dsp:cNvPr id="0" name=""/>
        <dsp:cNvSpPr/>
      </dsp:nvSpPr>
      <dsp:spPr>
        <a:xfrm>
          <a:off x="4144540" y="443375"/>
          <a:ext cx="2315144" cy="92065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94702"/>
            <a:satOff val="-10552"/>
            <a:lumOff val="293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Матрица существенности</a:t>
          </a:r>
          <a:endParaRPr lang="ru-RU" sz="2200" kern="1200" dirty="0"/>
        </a:p>
      </dsp:txBody>
      <dsp:txXfrm>
        <a:off x="4171505" y="470340"/>
        <a:ext cx="2261214" cy="866726"/>
      </dsp:txXfrm>
    </dsp:sp>
    <dsp:sp modelId="{6971DD6F-BA97-40E7-9AC3-0253C8128598}">
      <dsp:nvSpPr>
        <dsp:cNvPr id="0" name=""/>
        <dsp:cNvSpPr/>
      </dsp:nvSpPr>
      <dsp:spPr>
        <a:xfrm>
          <a:off x="7014105" y="601362"/>
          <a:ext cx="2604538" cy="318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294702"/>
              <a:satOff val="-10552"/>
              <a:lumOff val="29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Список показателей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Границы аспектов</a:t>
          </a:r>
          <a:endParaRPr lang="ru-RU" sz="2000" kern="1200" dirty="0"/>
        </a:p>
      </dsp:txBody>
      <dsp:txXfrm>
        <a:off x="7087317" y="674574"/>
        <a:ext cx="2458114" cy="2353211"/>
      </dsp:txXfrm>
    </dsp:sp>
    <dsp:sp modelId="{A5425E61-ED36-46F6-8EFB-5B955C37059F}">
      <dsp:nvSpPr>
        <dsp:cNvPr id="0" name=""/>
        <dsp:cNvSpPr/>
      </dsp:nvSpPr>
      <dsp:spPr>
        <a:xfrm>
          <a:off x="7592891" y="2805811"/>
          <a:ext cx="2315144" cy="920656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294702"/>
            <a:satOff val="-10552"/>
            <a:lumOff val="293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Раскрытие информации</a:t>
          </a:r>
          <a:endParaRPr lang="ru-RU" sz="2200" kern="1200" dirty="0"/>
        </a:p>
      </dsp:txBody>
      <dsp:txXfrm>
        <a:off x="7619856" y="2832776"/>
        <a:ext cx="2261214" cy="866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8DEC-EF89-41F2-A1DB-2CFBAE764C66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744538"/>
            <a:ext cx="58610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E2770-BC3C-4BF5-9362-51C0FA2BF7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0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744538"/>
            <a:ext cx="58610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0E92-6822-426A-9965-EF2F37592D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3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744538"/>
            <a:ext cx="58610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2770-BC3C-4BF5-9362-51C0FA2BF7CB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744538"/>
            <a:ext cx="58610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2770-BC3C-4BF5-9362-51C0FA2BF7C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2770-BC3C-4BF5-9362-51C0FA2BF7C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744538"/>
            <a:ext cx="58610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2770-BC3C-4BF5-9362-51C0FA2BF7CB}" type="slidenum">
              <a:rPr lang="ru-RU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68313" y="744538"/>
            <a:ext cx="58610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E2770-BC3C-4BF5-9362-51C0FA2BF7CB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744538"/>
            <a:ext cx="58610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0E92-6822-426A-9965-EF2F37592D4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63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8313" y="744538"/>
            <a:ext cx="58610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DD0E92-6822-426A-9965-EF2F37592D4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063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548" y="293688"/>
            <a:ext cx="1978373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7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211" y="2181226"/>
            <a:ext cx="9291786" cy="1223963"/>
          </a:xfrm>
          <a:ln/>
          <a:effectLst/>
        </p:spPr>
        <p:txBody>
          <a:bodyPr/>
          <a:lstStyle>
            <a:lvl1pPr>
              <a:defRPr sz="3400">
                <a:solidFill>
                  <a:schemeClr val="hlink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8211" y="3789363"/>
            <a:ext cx="7859107" cy="647700"/>
          </a:xfrm>
        </p:spPr>
        <p:txBody>
          <a:bodyPr anchor="ctr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96198-2AB3-4535-8269-846FE3F1C37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5354" y="77788"/>
            <a:ext cx="2422803" cy="6007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196" y="77788"/>
            <a:ext cx="7092136" cy="6007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A40E-DE7A-453B-B1B6-FA5A4815C3F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CBA6-A439-4EB6-9390-22F4F89979E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A10F8-97CD-4BFC-945D-35FCEC787C55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195" y="1557338"/>
            <a:ext cx="4757469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0686" y="1557338"/>
            <a:ext cx="4757470" cy="4527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085AB-F83E-4BE0-AC46-43F541FE9F4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03EAB-7DB2-43F9-8BF9-787E385C9950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70CB5-C254-4BF3-A3C7-368A9D46AA9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C372-8233-4415-A434-FD3A6AAA57F9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B72CE-6B22-4148-BEB4-EDEAFED2959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0DBF7-F373-4D32-8BBE-452E6315BAE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3195" y="1557338"/>
            <a:ext cx="9694962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43106" y="6448426"/>
            <a:ext cx="958244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CF0293-C5A5-4475-9FC3-75169A4095AB}" type="slidenum">
              <a:rPr 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53195" y="77789"/>
            <a:ext cx="9694962" cy="903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</a:defRPr>
      </a:lvl9pPr>
    </p:titleStyle>
    <p:bodyStyle>
      <a:lvl1pPr marL="358775" indent="-358775" algn="l" rtl="0" eaLnBrk="0" fontAlgn="base" hangingPunct="0">
        <a:spcBef>
          <a:spcPct val="40000"/>
        </a:spcBef>
        <a:spcAft>
          <a:spcPct val="20000"/>
        </a:spcAft>
        <a:buBlip>
          <a:blip r:embed="rId14"/>
        </a:buBlip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22300" indent="-261938" algn="l" rtl="0" eaLnBrk="0" fontAlgn="base" hangingPunct="0">
        <a:spcBef>
          <a:spcPct val="0"/>
        </a:spcBef>
        <a:spcAft>
          <a:spcPct val="20000"/>
        </a:spcAft>
        <a:buBlip>
          <a:blip r:embed="rId15"/>
        </a:buBlip>
        <a:defRPr sz="2400">
          <a:solidFill>
            <a:schemeClr val="tx1"/>
          </a:solidFill>
          <a:latin typeface="+mn-lt"/>
        </a:defRPr>
      </a:lvl2pPr>
      <a:lvl3pPr marL="892175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iaep.stakeholderpanel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Заголовок 1"/>
          <p:cNvSpPr>
            <a:spLocks noGrp="1"/>
          </p:cNvSpPr>
          <p:nvPr>
            <p:ph type="ctrTitle"/>
          </p:nvPr>
        </p:nvSpPr>
        <p:spPr>
          <a:xfrm>
            <a:off x="688210" y="2000250"/>
            <a:ext cx="9730972" cy="1500188"/>
          </a:xfrm>
          <a:effectLst>
            <a:outerShdw dist="17961" dir="2700000" algn="ctr" rotWithShape="0">
              <a:schemeClr val="hlink">
                <a:alpha val="50000"/>
              </a:schemeClr>
            </a:outerShdw>
          </a:effectLst>
        </p:spPr>
        <p:txBody>
          <a:bodyPr/>
          <a:lstStyle/>
          <a:p>
            <a:r>
              <a:rPr lang="ru-RU" sz="2800" dirty="0" smtClean="0"/>
              <a:t>Проект концепции годового отчета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АО «НИЖЕГОРОДСКАЯ ИНЖИНИРИНГОВАЯ КОМПАНИЯ «АТОМЭНЕРГОПРОЕКТ» </a:t>
            </a:r>
            <a:br>
              <a:rPr lang="ru-RU" sz="2800" dirty="0" smtClean="0"/>
            </a:br>
            <a:r>
              <a:rPr lang="ru-RU" sz="2800" dirty="0" smtClean="0"/>
              <a:t>за 201</a:t>
            </a:r>
            <a:r>
              <a:rPr lang="en-US" sz="2800" dirty="0" smtClean="0"/>
              <a:t>4</a:t>
            </a:r>
            <a:r>
              <a:rPr lang="ru-RU" sz="2800" dirty="0" smtClean="0"/>
              <a:t> год</a:t>
            </a:r>
          </a:p>
        </p:txBody>
      </p:sp>
      <p:sp>
        <p:nvSpPr>
          <p:cNvPr id="2242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211" y="3789364"/>
            <a:ext cx="9220614" cy="106838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ru-RU" sz="1800" dirty="0" smtClean="0"/>
              <a:t>Докладчик:</a:t>
            </a:r>
          </a:p>
          <a:p>
            <a:pPr>
              <a:spcBef>
                <a:spcPts val="600"/>
              </a:spcBef>
              <a:spcAft>
                <a:spcPct val="0"/>
              </a:spcAft>
            </a:pPr>
            <a:r>
              <a:rPr lang="ru-RU" sz="1800" i="1" dirty="0" smtClean="0">
                <a:solidFill>
                  <a:schemeClr val="tx1"/>
                </a:solidFill>
              </a:rPr>
              <a:t>В.Л. </a:t>
            </a:r>
            <a:r>
              <a:rPr lang="ru-RU" sz="1800" i="1" dirty="0" err="1" smtClean="0">
                <a:solidFill>
                  <a:schemeClr val="tx1"/>
                </a:solidFill>
              </a:rPr>
              <a:t>Кац</a:t>
            </a: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ru-RU" sz="1800" i="1" dirty="0">
                <a:solidFill>
                  <a:schemeClr val="tx1"/>
                </a:solidFill>
              </a:rPr>
              <a:t>и</a:t>
            </a:r>
            <a:r>
              <a:rPr lang="ru-RU" sz="1800" i="1" dirty="0" smtClean="0">
                <a:solidFill>
                  <a:schemeClr val="tx1"/>
                </a:solidFill>
              </a:rPr>
              <a:t>сполнительный директор АО «НИАЭП»</a:t>
            </a:r>
          </a:p>
        </p:txBody>
      </p:sp>
      <p:pic>
        <p:nvPicPr>
          <p:cNvPr id="224259" name="Picture 4" descr="Логотип синий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889" y="693738"/>
            <a:ext cx="671334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ижний колонтитул 5"/>
          <p:cNvSpPr txBox="1">
            <a:spLocks noGrp="1"/>
          </p:cNvSpPr>
          <p:nvPr/>
        </p:nvSpPr>
        <p:spPr bwMode="auto">
          <a:xfrm>
            <a:off x="5822604" y="714376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АО НИЖЕГОРОДСКАЯ ИНЖИНИРИНГОВАЯ КОМПАНИЯ «АТОМЭНЕРГОПРОЕКТ»  (АО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Ранговая карта заинтересованных сторон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10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4931" y="1340768"/>
            <a:ext cx="2933951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Акционер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Заказчики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Партнеры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Органы, представляющие интересы работников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Персонал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Органы местного самоуправления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414142"/>
                </a:solidFill>
              </a:rPr>
              <a:t>Государственные органы </a:t>
            </a:r>
            <a:r>
              <a:rPr lang="ru-RU" sz="1400" dirty="0" smtClean="0">
                <a:solidFill>
                  <a:srgbClr val="414142"/>
                </a:solidFill>
              </a:rPr>
              <a:t>контроля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414142"/>
                </a:solidFill>
              </a:rPr>
              <a:t>Профессиональные ассоциации</a:t>
            </a:r>
            <a:endParaRPr lang="ru-RU" sz="1400" dirty="0" smtClean="0">
              <a:solidFill>
                <a:srgbClr val="41414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414142"/>
                </a:solidFill>
              </a:rPr>
              <a:t>Органы государственной власти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414142"/>
                </a:solidFill>
              </a:rPr>
              <a:t>Научное сообщество</a:t>
            </a:r>
            <a:endParaRPr lang="ru-RU" sz="1400" dirty="0" smtClean="0">
              <a:solidFill>
                <a:srgbClr val="41414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Менеджмент </a:t>
            </a:r>
            <a:r>
              <a:rPr lang="ru-RU" sz="1400" dirty="0">
                <a:solidFill>
                  <a:srgbClr val="414142"/>
                </a:solidFill>
              </a:rPr>
              <a:t>Компании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solidFill>
                  <a:srgbClr val="414142"/>
                </a:solidFill>
              </a:rPr>
              <a:t>Население регионов </a:t>
            </a:r>
            <a:r>
              <a:rPr lang="ru-RU" sz="1400" dirty="0" smtClean="0">
                <a:solidFill>
                  <a:srgbClr val="414142"/>
                </a:solidFill>
              </a:rPr>
              <a:t>присутствия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СМИ</a:t>
            </a:r>
            <a:endParaRPr lang="ru-RU" sz="1400" dirty="0">
              <a:solidFill>
                <a:srgbClr val="41414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Образовательные </a:t>
            </a:r>
            <a:r>
              <a:rPr lang="ru-RU" sz="1400" dirty="0">
                <a:solidFill>
                  <a:srgbClr val="414142"/>
                </a:solidFill>
              </a:rPr>
              <a:t>учреждения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Общественные </a:t>
            </a:r>
            <a:r>
              <a:rPr lang="ru-RU" sz="1400" dirty="0">
                <a:solidFill>
                  <a:srgbClr val="414142"/>
                </a:solidFill>
              </a:rPr>
              <a:t>организации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solidFill>
                  <a:srgbClr val="414142"/>
                </a:solidFill>
              </a:rPr>
              <a:t>Экологические организации</a:t>
            </a:r>
            <a:endParaRPr lang="ru-RU" sz="1400" dirty="0">
              <a:solidFill>
                <a:srgbClr val="414142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0" y="1196752"/>
          <a:ext cx="7562850" cy="5346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40598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B3093-BA3E-4ADE-96FB-DBB1649B042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3" name="Picture 4" descr="Логотип синий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898" y="6500834"/>
            <a:ext cx="457556" cy="2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639453" y="6448426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97" y="1"/>
            <a:ext cx="10166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Взаимодействие с заинтересованными сторонами в ходе подготовки Отчета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02528"/>
              </p:ext>
            </p:extLst>
          </p:nvPr>
        </p:nvGraphicFramePr>
        <p:xfrm>
          <a:off x="308885" y="1340769"/>
          <a:ext cx="10492465" cy="4968553"/>
        </p:xfrm>
        <a:graphic>
          <a:graphicData uri="http://schemas.openxmlformats.org/drawingml/2006/table">
            <a:tbl>
              <a:tblPr/>
              <a:tblGrid>
                <a:gridCol w="3347470"/>
                <a:gridCol w="3062140"/>
                <a:gridCol w="4082855"/>
              </a:tblGrid>
              <a:tr h="56589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Мероприятие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Дата проведения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Участники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15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Диалог №1: «</a:t>
                      </a:r>
                      <a:r>
                        <a:rPr lang="ru-RU" sz="1400" dirty="0" smtClean="0">
                          <a:solidFill>
                            <a:srgbClr val="000080"/>
                          </a:solidFill>
                        </a:rPr>
                        <a:t>Обсуждение концепции годового отчета с заинтересованными сторонами»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3" marR="108013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>18-19 </a:t>
                      </a:r>
                      <a:r>
                        <a:rPr lang="ru-RU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>ноября 2014</a:t>
                      </a: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Представители АО «НИАЭП» </a:t>
                      </a:r>
                      <a:b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</a:b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 ЗАО АСЭ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Представители групп заинтересованных сторон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Представители комиссии заинтересованных сторон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Заверяющие лица и/или их представители.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Аудиторы нефинансовой отчетности</a:t>
                      </a: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736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Диалог №2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: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 </a:t>
                      </a:r>
                      <a:r>
                        <a:rPr lang="en-US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>АО «НИАЭП» в части выполнения </a:t>
                      </a:r>
                      <a:br>
                        <a:rPr lang="ru-RU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Производственной программы ГК «Росатом»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3" marR="108013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>10 - 14 февраля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Общественные слушания</a:t>
                      </a:r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по проекту Отчета за 2014 год</a:t>
                      </a:r>
                    </a:p>
                  </a:txBody>
                  <a:tcPr marL="108013" marR="108013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>До 30 марта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8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Общественное заверение Отчета за 2014 год</a:t>
                      </a:r>
                    </a:p>
                  </a:txBody>
                  <a:tcPr marL="108013" marR="108013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kern="1200" dirty="0" smtClean="0">
                          <a:solidFill>
                            <a:srgbClr val="000080"/>
                          </a:solidFill>
                          <a:latin typeface="+mn-lt"/>
                          <a:ea typeface="+mn-ea"/>
                          <a:cs typeface="+mn-cs"/>
                        </a:rPr>
                        <a:t>До 17 мая 2015</a:t>
                      </a:r>
                      <a:endParaRPr lang="ru-RU" sz="1400" kern="1200" dirty="0">
                        <a:solidFill>
                          <a:srgbClr val="000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Комиссия заинтересованных сторон</a:t>
                      </a: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28803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DB3093-BA3E-4ADE-96FB-DBB1649B042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" name="Picture 4" descr="Логотип синий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898" y="6500834"/>
            <a:ext cx="457556" cy="2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639453" y="6448426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32656"/>
            <a:ext cx="10166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Исследования мнения стейкхолдеров в 2015 году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725679"/>
              </p:ext>
            </p:extLst>
          </p:nvPr>
        </p:nvGraphicFramePr>
        <p:xfrm>
          <a:off x="181897" y="1522055"/>
          <a:ext cx="10492465" cy="3911376"/>
        </p:xfrm>
        <a:graphic>
          <a:graphicData uri="http://schemas.openxmlformats.org/drawingml/2006/table">
            <a:tbl>
              <a:tblPr/>
              <a:tblGrid>
                <a:gridCol w="3347470"/>
                <a:gridCol w="3062140"/>
                <a:gridCol w="4082855"/>
              </a:tblGrid>
              <a:tr h="518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Мероприятие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Дата проведения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Участники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870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5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Опрос заинтересованных сторон по существенности и взаимовлиянию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3" marR="108013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15-22 октября 2014</a:t>
                      </a: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Комиссия заинтересованных сторон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Сотрудники АО «НИАЭП», ЗАО АСЭ, филиалов и ДЗО</a:t>
                      </a:r>
                    </a:p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Заинтересованные стороны в странах присутствия компании</a:t>
                      </a: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79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Опрос Комиссии ЗС по проекту отчета/ интервью членов Комиссии (для вставки в Отчет)</a:t>
                      </a:r>
                    </a:p>
                  </a:txBody>
                  <a:tcPr marL="108013" marR="108013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До 30 марта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8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Опрос заинтересованных сторон в регионах присутствия с целью выявления их интересов и ожиданий</a:t>
                      </a:r>
                    </a:p>
                  </a:txBody>
                  <a:tcPr marL="108013" marR="108013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До 30 апреля 2015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581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SzPct val="15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Исследование по повышению полезности годового отчета</a:t>
                      </a:r>
                    </a:p>
                  </a:txBody>
                  <a:tcPr marL="108013" marR="108013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До 30 сентября 2015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3" marR="1080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285750" marR="0" lvl="0" indent="-2857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0533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049" y="77789"/>
            <a:ext cx="10462311" cy="903287"/>
          </a:xfrm>
        </p:spPr>
        <p:txBody>
          <a:bodyPr/>
          <a:lstStyle/>
          <a:p>
            <a:r>
              <a:rPr lang="ru-RU" sz="2800" dirty="0" smtClean="0"/>
              <a:t>Проект списка лиц, заверяющих Отчет</a:t>
            </a:r>
            <a:br>
              <a:rPr lang="ru-RU" sz="2800" dirty="0" smtClean="0"/>
            </a:br>
            <a:r>
              <a:rPr lang="ru-RU" sz="2800" dirty="0" smtClean="0"/>
              <a:t>Члены Комиссии заинтересованных сторон </a:t>
            </a:r>
            <a:br>
              <a:rPr lang="ru-RU" sz="2800" dirty="0" smtClean="0"/>
            </a:br>
            <a:r>
              <a:rPr lang="ru-RU" sz="2800" dirty="0" smtClean="0"/>
              <a:t>АО «НИАЭП» и ЗАО АСЭ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68606"/>
              </p:ext>
            </p:extLst>
          </p:nvPr>
        </p:nvGraphicFramePr>
        <p:xfrm>
          <a:off x="126990" y="1196752"/>
          <a:ext cx="10547373" cy="533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1546"/>
                <a:gridCol w="6039221"/>
                <a:gridCol w="22966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ФИО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Организация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Группа ЗС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Комаров К.Б.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Заместитель генерального директора - директор Блока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развитию и международному бизнесу ГК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Росатом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Акционер: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ГК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Росатом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  <a:p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Сахаров  Г.С.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Директор по капитальным вложениям ГК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Росатом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Онуфриенко С.В.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Генеральный директор ОАО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Атомпроект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Партнеры 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Зверев Д.Л.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Директор - Генеральный конструктор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ОАО «ОКБМ Африкантов»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Алушкина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И.А.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Президент ОАО АКБ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Саровбизнесбанк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Финансовые организации 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Мельников  В.П.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Глава администрации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Волгодонского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района Ростовской области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Органы местного самоуправления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Нефедов  В.В.</a:t>
                      </a:r>
                    </a:p>
                    <a:p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Министр промышленности и инноваций Правительства Нижегородской области</a:t>
                      </a:r>
                      <a:endParaRPr lang="ru-RU" sz="1200" dirty="0"/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Цыбанев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В.Н.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Генеральный директор Нижегородской ассоциации промышленников  и предпринимателей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Общественные организации, Профессиональные ассоциации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Хасиев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А.В.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Председатель Межрегионального экологического движения «Ока»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Кочергина Е.В.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Председатель Профсоюзного комитета ОАО «НИАЭП»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Сотрудники Компании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Дмитриев С.М.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Ректор Нижегородского государственного технического университета им. Р.Е. Алексеева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Научное сообщество</a:t>
                      </a:r>
                    </a:p>
                    <a:p>
                      <a:pPr algn="ctr"/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Ермаченков И.О.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Специальный корреспондент МИА «Россия сегодня»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Средства массовой информации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13" marR="108013"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53291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Обеспечение достоверности публикуемых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049" y="1268760"/>
            <a:ext cx="9694962" cy="4527550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Перечень документов, подтверждающих достоверность </a:t>
            </a:r>
            <a:b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отчетной информации: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Заключение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аудитора, подтверждающее достоверность годовой бухгалтерской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отчетности</a:t>
            </a: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Заключение ревизионной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комиссии</a:t>
            </a: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Заключение отдела внутреннего контроля и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аудита</a:t>
            </a:r>
          </a:p>
          <a:p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Заключение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</a:rPr>
              <a:t>нефинансового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аудитора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4" t="10129" r="42984" b="6257"/>
          <a:stretch/>
        </p:blipFill>
        <p:spPr bwMode="auto">
          <a:xfrm>
            <a:off x="8632934" y="2492085"/>
            <a:ext cx="2013636" cy="2424597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9771" r="42378" b="5024"/>
          <a:stretch/>
        </p:blipFill>
        <p:spPr bwMode="auto">
          <a:xfrm>
            <a:off x="7996436" y="2852714"/>
            <a:ext cx="1990774" cy="2435802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432" y="3347018"/>
            <a:ext cx="2023141" cy="242288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638" y="4293096"/>
            <a:ext cx="2054816" cy="2422888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9911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15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53195" y="1557338"/>
            <a:ext cx="9694962" cy="4527550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ПРИЛОЖЕНИЕ 1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402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FC372-8233-4415-A434-FD3A6AAA57F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4" descr="Логотип синий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8" y="6500834"/>
            <a:ext cx="457556" cy="2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 txBox="1">
            <a:spLocks noGrp="1"/>
          </p:cNvSpPr>
          <p:nvPr/>
        </p:nvSpPr>
        <p:spPr bwMode="auto">
          <a:xfrm>
            <a:off x="639453" y="6448426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047267"/>
              </p:ext>
            </p:extLst>
          </p:nvPr>
        </p:nvGraphicFramePr>
        <p:xfrm>
          <a:off x="147266" y="1268760"/>
          <a:ext cx="10462209" cy="4766602"/>
        </p:xfrm>
        <a:graphic>
          <a:graphicData uri="http://schemas.openxmlformats.org/drawingml/2006/table">
            <a:tbl>
              <a:tblPr firstRow="1" firstCol="1" bandRow="1"/>
              <a:tblGrid>
                <a:gridCol w="518071"/>
                <a:gridCol w="7372181"/>
                <a:gridCol w="2571957"/>
              </a:tblGrid>
              <a:tr h="42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3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Подготовка проекта концепции годового отчета</a:t>
                      </a:r>
                      <a:endParaRPr lang="ru-RU" sz="1600" dirty="0"/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31 октября 2014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Презентация проекта концепции в ГК «</a:t>
                      </a:r>
                      <a:r>
                        <a:rPr lang="ru-RU" sz="1600" dirty="0" err="1" smtClean="0"/>
                        <a:t>Росатом</a:t>
                      </a:r>
                      <a:r>
                        <a:rPr lang="ru-RU" sz="1600" dirty="0" smtClean="0"/>
                        <a:t>»</a:t>
                      </a:r>
                      <a:endParaRPr lang="ru-RU" sz="1600" dirty="0"/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октября 2014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425673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 smtClean="0"/>
                        <a:t>Диалог №1 – обсуждение проекта концепции годового отчета с заинтересованными сторонами</a:t>
                      </a:r>
                      <a:endParaRPr lang="ru-RU" sz="1600" b="1" i="1" u="sng" dirty="0"/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18-19 ноября 2014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</a:tr>
              <a:tr h="21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Экспертиза и утверждение концепции отчета Комитетом по публичной отчетности АО «НИАЭП» и ЗАО АСЭ</a:t>
                      </a:r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10 декабря 2014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281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 приказа о подготовке годового отчета за 2014 год</a:t>
                      </a:r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en-US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ru-RU" sz="16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декабря 2015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</a:tr>
              <a:tr h="21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и рассылка </a:t>
                      </a:r>
                      <a:r>
                        <a:rPr lang="ru-RU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ТЗ на предоставление информации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20 декабря 2014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2159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Сбор информации для подготовки годового отчета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марта 2015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</a:tr>
              <a:tr h="278701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u="sng" dirty="0" smtClean="0"/>
                        <a:t>Диалог №2 </a:t>
                      </a:r>
                      <a:r>
                        <a:rPr lang="ru-RU" sz="1600" b="1" i="1" u="sng" dirty="0" smtClean="0">
                          <a:solidFill>
                            <a:schemeClr val="tx1"/>
                          </a:solidFill>
                        </a:rPr>
                        <a:t>Эффективность</a:t>
                      </a:r>
                      <a:r>
                        <a:rPr lang="ru-RU" sz="1600" b="1" i="1" u="sng" baseline="0" dirty="0" smtClean="0">
                          <a:solidFill>
                            <a:schemeClr val="tx1"/>
                          </a:solidFill>
                        </a:rPr>
                        <a:t> АО «НИАЭП»</a:t>
                      </a:r>
                      <a:endParaRPr lang="ru-RU" sz="1600" b="1" i="1" u="sng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 10 февраля 2015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</a:tr>
              <a:tr h="281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Подготовка проекта годового отчета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30 марта 2015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281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Диалог №3 – Общественные слушания по проекту отчета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30 марта 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2811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5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/>
                        <a:t>Экспертиза проекта отчета Комитетом по публичной отчетности ГК «</a:t>
                      </a:r>
                      <a:r>
                        <a:rPr lang="ru-RU" sz="1500" dirty="0" err="1" smtClean="0"/>
                        <a:t>Росатом</a:t>
                      </a:r>
                      <a:r>
                        <a:rPr lang="ru-RU" sz="1500" dirty="0" smtClean="0"/>
                        <a:t>»: экспертиза проекта отчета, внесение изменений в проект отчета, контроль внесенных изменений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9-19 апреля 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08" y="324130"/>
            <a:ext cx="10251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План-график работ по подготовке Отчета</a:t>
            </a:r>
          </a:p>
        </p:txBody>
      </p:sp>
    </p:spTree>
    <p:extLst>
      <p:ext uri="{BB962C8B-B14F-4D97-AF65-F5344CB8AC3E}">
        <p14:creationId xmlns:p14="http://schemas.microsoft.com/office/powerpoint/2010/main" val="382813711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FC372-8233-4415-A434-FD3A6AAA57F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76137"/>
              </p:ext>
            </p:extLst>
          </p:nvPr>
        </p:nvGraphicFramePr>
        <p:xfrm>
          <a:off x="181898" y="1340769"/>
          <a:ext cx="10448389" cy="3744002"/>
        </p:xfrm>
        <a:graphic>
          <a:graphicData uri="http://schemas.openxmlformats.org/drawingml/2006/table">
            <a:tbl>
              <a:tblPr firstRow="1" firstCol="1" bandRow="1"/>
              <a:tblGrid>
                <a:gridCol w="515896"/>
                <a:gridCol w="7222559"/>
                <a:gridCol w="2709934"/>
              </a:tblGrid>
              <a:tr h="21337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5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Доработка проекта отчета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17 мая 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</a:tr>
              <a:tr h="21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Верификация отчета. Получение заключения о проведении нефинансового аудита. Получение заключения об общественном заверении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мая 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</a:tr>
              <a:tr h="21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14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</a:t>
                      </a: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итоговой версии отчета </a:t>
                      </a: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ДПКР </a:t>
                      </a: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Госкорпорации </a:t>
                      </a: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Росатом»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17 мая 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282007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15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отчета на Совете директоров 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31 мая 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</a:tr>
              <a:tr h="2328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16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Верстка, утверждение </a:t>
                      </a: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отчета на Общем собрании акционеров 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27 июня 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282007">
                <a:tc>
                  <a:txBody>
                    <a:bodyPr/>
                    <a:lstStyle/>
                    <a:p>
                      <a:pPr algn="ctr">
                        <a:lnSpc>
                          <a:spcPts val="155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Печать и размещение </a:t>
                      </a: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отчета на </a:t>
                      </a: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сайте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4 июля 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</a:tr>
              <a:tr h="213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18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Перевод отчета на английский язык, корректура, верстка и печать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31 июня 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</a:tr>
              <a:tr h="447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19</a:t>
                      </a:r>
                      <a:endParaRPr lang="ru-RU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русскойязычной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интерактивной </a:t>
                      </a: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версии отчета </a:t>
                      </a: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5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 на </a:t>
                      </a: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сайте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4 июля 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4479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</a:t>
                      </a:r>
                      <a:endParaRPr lang="ru-RU" sz="1500" b="1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англоязычной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интерактивной версии отчета и размещение на сайте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15 июля 2015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4479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21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Продвижение годового отчета</a:t>
                      </a:r>
                      <a:endParaRPr lang="ru-RU" sz="15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отдельному плану- графику</a:t>
                      </a:r>
                      <a:r>
                        <a:rPr lang="ru-RU" sz="15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(слайд №17)</a:t>
                      </a:r>
                      <a:endParaRPr lang="ru-RU" sz="15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Логотип синий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8" y="6500834"/>
            <a:ext cx="457556" cy="2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ижний колонтитул 5"/>
          <p:cNvSpPr txBox="1">
            <a:spLocks noGrp="1"/>
          </p:cNvSpPr>
          <p:nvPr/>
        </p:nvSpPr>
        <p:spPr bwMode="auto">
          <a:xfrm>
            <a:off x="639453" y="6448426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08" y="324130"/>
            <a:ext cx="102511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План-график работ по подготовке Отчета</a:t>
            </a:r>
          </a:p>
        </p:txBody>
      </p:sp>
    </p:spTree>
    <p:extLst>
      <p:ext uri="{BB962C8B-B14F-4D97-AF65-F5344CB8AC3E}">
        <p14:creationId xmlns:p14="http://schemas.microsoft.com/office/powerpoint/2010/main" val="3580645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7FC372-8233-4415-A434-FD3A6AAA57F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8107" y="332656"/>
            <a:ext cx="10122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План-график работ по </a:t>
            </a:r>
            <a:r>
              <a:rPr lang="ru-R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продвижению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Отчета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286957"/>
              </p:ext>
            </p:extLst>
          </p:nvPr>
        </p:nvGraphicFramePr>
        <p:xfrm>
          <a:off x="147265" y="1268760"/>
          <a:ext cx="10492463" cy="5007124"/>
        </p:xfrm>
        <a:graphic>
          <a:graphicData uri="http://schemas.openxmlformats.org/drawingml/2006/table">
            <a:tbl>
              <a:tblPr firstRow="1" firstCol="1" bandRow="1"/>
              <a:tblGrid>
                <a:gridCol w="575140"/>
                <a:gridCol w="7144994"/>
                <a:gridCol w="2772329"/>
              </a:tblGrid>
              <a:tr h="589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Этапы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Сроки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810290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1. 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Участие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годового отчета ОАО «НИАЭП» за 2014 год в национальных и международных конкурсах годовых отчетов: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Конкурс годовых отчетов РА «Эксперт»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Конкурс годовых отчетов Московской биржи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The CR Reporting Awards (CRRA)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MarCom Awards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LASP</a:t>
                      </a:r>
                      <a:r>
                        <a:rPr lang="en-US" sz="1200" baseline="0" dirty="0" smtClean="0"/>
                        <a:t> Awards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aseline="0" dirty="0" smtClean="0"/>
                        <a:t>Australasian Reporting Awards</a:t>
                      </a:r>
                      <a:r>
                        <a:rPr lang="ru-RU" sz="1200" baseline="0" dirty="0" smtClean="0"/>
                        <a:t> +</a:t>
                      </a:r>
                      <a:endParaRPr lang="ru-RU" sz="1200" dirty="0" smtClean="0"/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Сентябрь-декабрь 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273316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Продвижение отчета в социальных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сетях</a:t>
                      </a:r>
                      <a:endParaRPr lang="ru-RU" sz="1400" dirty="0"/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Июнь-декабрь 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288117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ts val="15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видео-презентации отчета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Июнь-август 2015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EE"/>
                    </a:solidFill>
                  </a:tcPr>
                </a:tc>
              </a:tr>
              <a:tr h="750208">
                <a:tc>
                  <a:txBody>
                    <a:bodyPr/>
                    <a:lstStyle/>
                    <a:p>
                      <a:pPr marL="342900" indent="-342900" algn="ctr" defTabSz="914400" rtl="0" eaLnBrk="1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Отчета (печатная версия, флеш-карты, видеопрезентация) в регионах присутствия Компании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декабрь 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743629">
                <a:tc>
                  <a:txBody>
                    <a:bodyPr/>
                    <a:lstStyle/>
                    <a:p>
                      <a:pPr marL="342900" indent="-342900" algn="ctr" defTabSz="914400" rtl="0" eaLnBrk="1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Продвижение отчета на российских и международных форумах и выставках</a:t>
                      </a:r>
                      <a:endParaRPr lang="ru-RU" sz="1400" dirty="0"/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плану участия организации в форумах и выставках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239974">
                <a:tc>
                  <a:txBody>
                    <a:bodyPr/>
                    <a:lstStyle/>
                    <a:p>
                      <a:pPr marL="342900" indent="-342900" algn="ctr" defTabSz="914400" rtl="0" eaLnBrk="1" latinLnBrk="0" hangingPunct="1">
                        <a:lnSpc>
                          <a:spcPts val="155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6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Размещение </a:t>
                      </a:r>
                      <a:r>
                        <a:rPr lang="ru-RU" sz="1400" dirty="0" err="1" smtClean="0"/>
                        <a:t>медийных</a:t>
                      </a:r>
                      <a:r>
                        <a:rPr lang="ru-RU" sz="1400" dirty="0" smtClean="0"/>
                        <a:t> материалов об интегрированном отчете в СМИ</a:t>
                      </a:r>
                      <a:endParaRPr lang="ru-RU" sz="1400" dirty="0"/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Согласно медиа-плану</a:t>
                      </a: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  <a:tr h="273316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5411" marR="25411" marT="632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596D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Проведение заседаний комиссии заинтересованных</a:t>
                      </a:r>
                      <a:r>
                        <a:rPr lang="ru-RU" sz="1400" baseline="0" dirty="0" smtClean="0"/>
                        <a:t> сторон</a:t>
                      </a:r>
                      <a:endParaRPr lang="ru-RU" sz="1400" dirty="0"/>
                    </a:p>
                  </a:txBody>
                  <a:tcPr marL="25411" marR="25411" marT="632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31 декабря 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dirty="0" smtClean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10" marR="8101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F7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4" descr="Логотип синий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8" y="6500834"/>
            <a:ext cx="457556" cy="29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ижний колонтитул 5"/>
          <p:cNvSpPr txBox="1">
            <a:spLocks noGrp="1"/>
          </p:cNvSpPr>
          <p:nvPr/>
        </p:nvSpPr>
        <p:spPr bwMode="auto">
          <a:xfrm>
            <a:off x="639453" y="6448426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7230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ПРИЛОЖЕНИЕ 2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19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036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63E47F-E821-448F-9BE1-36B124052AFE}" type="slidenum">
              <a:rPr lang="ru-RU" smtClean="0">
                <a:solidFill>
                  <a:srgbClr val="003274"/>
                </a:solidFill>
                <a:latin typeface="Arial" charset="0"/>
                <a:cs typeface="Arial" charset="0"/>
              </a:rPr>
              <a:pPr/>
              <a:t>2</a:t>
            </a:fld>
            <a:endParaRPr lang="ru-RU" smtClean="0">
              <a:solidFill>
                <a:srgbClr val="003274"/>
              </a:solidFill>
              <a:latin typeface="Arial" charset="0"/>
              <a:cs typeface="Arial" charset="0"/>
            </a:endParaRPr>
          </a:p>
        </p:txBody>
      </p:sp>
      <p:pic>
        <p:nvPicPr>
          <p:cNvPr id="234498" name="Picture 4" descr="Логотип синий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8" y="6500814"/>
            <a:ext cx="45755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639456" y="6448426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4500" name="TextBox 5"/>
          <p:cNvSpPr txBox="1">
            <a:spLocks noChangeArrowheads="1"/>
          </p:cNvSpPr>
          <p:nvPr/>
        </p:nvSpPr>
        <p:spPr bwMode="auto">
          <a:xfrm>
            <a:off x="64505" y="116632"/>
            <a:ext cx="101660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FF"/>
                </a:solidFill>
              </a:rPr>
              <a:t>Изменения в </a:t>
            </a:r>
            <a:r>
              <a:rPr lang="ru-RU" sz="3200" b="1" dirty="0" smtClean="0">
                <a:solidFill>
                  <a:srgbClr val="FFFFFF"/>
                </a:solidFill>
              </a:rPr>
              <a:t>годовом отчете за 2014 год </a:t>
            </a:r>
            <a:r>
              <a:rPr lang="en-US" sz="3200" b="1" dirty="0" smtClean="0">
                <a:solidFill>
                  <a:srgbClr val="FFFFFF"/>
                </a:solidFill>
              </a:rPr>
              <a:t/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ru-RU" sz="3200" b="1" dirty="0" smtClean="0">
                <a:solidFill>
                  <a:srgbClr val="FFFFFF"/>
                </a:solidFill>
              </a:rPr>
              <a:t>по </a:t>
            </a:r>
            <a:r>
              <a:rPr lang="ru-RU" sz="3200" b="1" dirty="0">
                <a:solidFill>
                  <a:srgbClr val="FFFFFF"/>
                </a:solidFill>
              </a:rPr>
              <a:t>сравнению </a:t>
            </a:r>
            <a:r>
              <a:rPr lang="ru-RU" sz="3200" b="1" dirty="0" smtClean="0">
                <a:solidFill>
                  <a:srgbClr val="FFFFFF"/>
                </a:solidFill>
              </a:rPr>
              <a:t>с 20</a:t>
            </a:r>
            <a:r>
              <a:rPr lang="en-US" sz="3200" b="1" dirty="0" smtClean="0">
                <a:solidFill>
                  <a:srgbClr val="FFFFFF"/>
                </a:solidFill>
              </a:rPr>
              <a:t>13</a:t>
            </a:r>
            <a:r>
              <a:rPr lang="ru-RU" sz="3200" b="1" dirty="0" smtClean="0">
                <a:solidFill>
                  <a:srgbClr val="FFFFFF"/>
                </a:solidFill>
              </a:rPr>
              <a:t> </a:t>
            </a:r>
            <a:r>
              <a:rPr lang="ru-RU" sz="3200" b="1" dirty="0">
                <a:solidFill>
                  <a:srgbClr val="FFFFFF"/>
                </a:solidFill>
              </a:rPr>
              <a:t>годом</a:t>
            </a:r>
          </a:p>
        </p:txBody>
      </p:sp>
      <p:graphicFrame>
        <p:nvGraphicFramePr>
          <p:cNvPr id="7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30909"/>
              </p:ext>
            </p:extLst>
          </p:nvPr>
        </p:nvGraphicFramePr>
        <p:xfrm>
          <a:off x="0" y="1196752"/>
          <a:ext cx="10801350" cy="5265548"/>
        </p:xfrm>
        <a:graphic>
          <a:graphicData uri="http://schemas.openxmlformats.org/drawingml/2006/table">
            <a:tbl>
              <a:tblPr/>
              <a:tblGrid>
                <a:gridCol w="1940843"/>
                <a:gridCol w="4182284"/>
                <a:gridCol w="4678223"/>
              </a:tblGrid>
              <a:tr h="5290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Направления изменений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отчет за 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год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отчет за 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год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398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Использование стандартов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GRI Версия G4 (базовый уровень)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Международный Стандарт по интегрированной отчетности (версия 1.0)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GRI Версия G4 (расширенный уровень)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Международный Стандарт по интегрированной отчетности (версия 1.0): оцифровка капиталов 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(min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1 дополнительный показатель  по каждому капиталу), эффективное применение принципа связности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Технические характеристики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Pdf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 отдельная интерактивная версия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Объем печатной версии  – 1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40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страниц без приложений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Тираж –  рус. 500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экз., англ. 300 экз.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Флеш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-карта 120 экз.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Smart-</a:t>
                      </a:r>
                      <a:r>
                        <a:rPr kumimoji="0" lang="en-US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pdf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адаптивная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интерактивная версия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Объем единой версии – 100-110 страниц без приложений. Тираж –рус. 500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экз., англ. 300 экз.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Флеш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-карта 500 экз.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Границы консолидации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АО «НИАЭП»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 отдельным существенным аспектам деятельности отражается информация по ЗАО АСЭ и/или ДЗО АО «НИАЭП»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АО «НИАЭП»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По отдельным существенным аспектам деятельности отражается информация по ЗАО АСЭ и/или ДЗО АО «НИАЭП»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Общая информация и отдельные  планы/прогнозы по объединенной компании, включая Московский АЭП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9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Взаимодействие с заинтересованными сторонами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Четыре диалога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Обсуждения на интерактивной платформе по взаимодействию с ЗС 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hlinkClick r:id="rId3"/>
                        </a:rPr>
                        <a:t>niaep.stakeholderpanel.ru/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Три диалога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Основные материалы размещаются на интерактивной платформе по взаимодействию с ЗС </a:t>
                      </a:r>
                      <a:r>
                        <a:rPr kumimoji="0" lang="en-US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  <a:hlinkClick r:id="rId3"/>
                        </a:rPr>
                        <a:t>niaep.stakeholderpanel.ru/</a:t>
                      </a: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Анкетирования и опросы ЗС (см. слайд 11)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99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индикаторов, планируемых </a:t>
            </a:r>
            <a:br>
              <a:rPr lang="ru-RU" dirty="0" smtClean="0"/>
            </a:br>
            <a:r>
              <a:rPr lang="ru-RU" dirty="0" smtClean="0"/>
              <a:t>к раскрытию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91" y="1268760"/>
            <a:ext cx="10297144" cy="504056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EC1 </a:t>
            </a:r>
            <a:r>
              <a:rPr lang="ru-RU" sz="1600" dirty="0" smtClean="0"/>
              <a:t>Созданная и распределенная экономическая стоимость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EC</a:t>
            </a:r>
            <a:r>
              <a:rPr lang="ru-RU" sz="1600" dirty="0" smtClean="0"/>
              <a:t>2 Финансовые аспекты и прочие риски и возможности для деятельности организации, связанные с изменением климата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EC</a:t>
            </a:r>
            <a:r>
              <a:rPr lang="ru-RU" sz="1600" dirty="0" smtClean="0"/>
              <a:t>3 Обеспеченность обязательств организации, связанных с пенсионными планами с установленными льготами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EC</a:t>
            </a:r>
            <a:r>
              <a:rPr lang="ru-RU" sz="1600" dirty="0" smtClean="0"/>
              <a:t>4 Финансовая помощь, полученная от государства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EC</a:t>
            </a:r>
            <a:r>
              <a:rPr lang="ru-RU" sz="1600" dirty="0" smtClean="0"/>
              <a:t>5 Отношение стандартной заработной платы начального уровня сотрудников разного пола к установленной минимальной заработной плате в существенных регионах деятельности организации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EC</a:t>
            </a:r>
            <a:r>
              <a:rPr lang="ru-RU" sz="1600" dirty="0" smtClean="0"/>
              <a:t>6 Доля руководителей высшего ранга в существенных регионах осуществления деятельности организации, нанятых из числа представителей местного населения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EC</a:t>
            </a:r>
            <a:r>
              <a:rPr lang="ru-RU" sz="1600" dirty="0" smtClean="0"/>
              <a:t>9 Доля расходов на местных поставщиков в существенных регионах осуществления деятельности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SO6 </a:t>
            </a:r>
            <a:r>
              <a:rPr lang="ru-RU" sz="1600" dirty="0" smtClean="0"/>
              <a:t>Общее денежнок выражение пожертвований на политические цели по странам и получателям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SO7 </a:t>
            </a:r>
            <a:r>
              <a:rPr lang="ru-RU" sz="1600" dirty="0" smtClean="0"/>
              <a:t>Общее число случаев правовых действий в отношении организации в связи с препятствием конкуренции и нарушением антимонопольного законодательства и их результаты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SO</a:t>
            </a:r>
            <a:r>
              <a:rPr lang="ru-RU" sz="1600" dirty="0" smtClean="0"/>
              <a:t>8 Денежная сумма существенных штафов и общее число нефинансовых санкций, наложенныхза несоблюдение законодательства и нормативных требований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PR1 </a:t>
            </a:r>
            <a:r>
              <a:rPr lang="ru-RU" sz="1600" dirty="0" smtClean="0"/>
              <a:t>Процент значимых категорий продукции и услуг, воздействие которых на здоровье и безопасность оценивается для выявления возможностей для улучшения </a:t>
            </a: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PR2</a:t>
            </a:r>
            <a:r>
              <a:rPr lang="ru-RU" sz="1600" dirty="0" smtClean="0"/>
              <a:t> Общее количество случаев несоответствия нормативным требованиям и добровольным кодексам, касающимся воздействия продукции и услуг на здоровье и безопасность, в разбивке по видам последствий </a:t>
            </a:r>
            <a:endParaRPr lang="en-US" sz="16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5885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Перечень индикаторов, планируемых </a:t>
            </a:r>
            <a:br>
              <a:rPr lang="ru-RU" dirty="0" smtClean="0"/>
            </a:br>
            <a:r>
              <a:rPr lang="ru-RU" dirty="0" smtClean="0"/>
              <a:t>к раскрытию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91" y="1268760"/>
            <a:ext cx="10657258" cy="51125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PR9</a:t>
            </a:r>
            <a:r>
              <a:rPr lang="ru-RU" sz="1600" dirty="0" smtClean="0"/>
              <a:t> Денежное выражение существенных штрафов, наложенных за несоблюдение законодательства и нормативных требований, касающихся предоставления и использования продукции и услуг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LA5 </a:t>
            </a:r>
            <a:r>
              <a:rPr lang="ru-RU" sz="1600" dirty="0" smtClean="0"/>
              <a:t>Доля всего персонала, представленного в официальных совместных комитетах по здоровью и безопасности с участием представителей руководства и работников, участвующих в мониторинге и формулирующих рекомендации в отношении программ по здоровью и безопасности на рабочем месте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LA</a:t>
            </a:r>
            <a:r>
              <a:rPr lang="ru-RU" sz="1600" dirty="0" smtClean="0"/>
              <a:t>6 Виды и уровень производственного травматизма, уровень профессиональных заболеваний, коэффициент потерянных дней и коэффициент отсутствия на рабочем месте, а также общее количество смертельных исходов, связанных с работой, в разбивке по регионам и полу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LA</a:t>
            </a:r>
            <a:r>
              <a:rPr lang="ru-RU" sz="1600" dirty="0" smtClean="0"/>
              <a:t>7 Работники с высоким травматизмом и высоким риском заболеваемости, связанными с родом их занятий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LA</a:t>
            </a:r>
            <a:r>
              <a:rPr lang="ru-RU" sz="1600" dirty="0" smtClean="0"/>
              <a:t>8 Отражение вопросов здоровья и безопасности в официальных соглашениях с профсоюзами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CRE6 </a:t>
            </a:r>
            <a:r>
              <a:rPr lang="ru-RU" sz="1600" dirty="0" smtClean="0"/>
              <a:t>Доля организации, осуществляющей деятельность в соответствии с международными нормами техники безопасности и охраны труда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LA9 </a:t>
            </a:r>
            <a:r>
              <a:rPr lang="ru-RU" sz="1600" dirty="0" smtClean="0"/>
              <a:t>Среднегодовое количество часов обучения на одного сотрудника с разбивкой по полу и категориям сотрудников</a:t>
            </a: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LA10 </a:t>
            </a:r>
            <a:r>
              <a:rPr lang="ru-RU" sz="1600" dirty="0" smtClean="0"/>
              <a:t>Программы развития навыков и образования на протяжении жизни, призванные поддерживать способность сотрудников к занятости, а также оказать им поддержку при завершении карьеры </a:t>
            </a: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LA11 </a:t>
            </a:r>
            <a:r>
              <a:rPr lang="ru-RU" sz="1600" dirty="0" smtClean="0"/>
              <a:t>Доля сотрудников, для которых проводятся периодические оценки результативности и развития карьеры, в разбивке по полу и категориям сотрудников </a:t>
            </a: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smtClean="0"/>
              <a:t>EN</a:t>
            </a:r>
            <a:r>
              <a:rPr lang="ru-RU" sz="1600" dirty="0" smtClean="0"/>
              <a:t>29 Денежное значение существенных штрафов и общее число нефинансовых санкций, наложенных за несоблюдение экологического законодательства и нормативных требований </a:t>
            </a:r>
            <a:endParaRPr lang="en-US" sz="16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sz="14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21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862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ПРИЛОЖЕНИЕ 3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22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9232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Аннотированное оглавление</a:t>
            </a:r>
            <a:endParaRPr lang="ru-RU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4091" y="1268760"/>
          <a:ext cx="10369152" cy="4785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320"/>
                <a:gridCol w="7488832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Название раздела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Аннотация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Обращение Председателя Совета директоров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Подведение итогов деятельности Общества, основные события в отчетном периоде, основные направления дальнейшей деятельности и планы развития.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Обращение Президента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Итоги финансово-хозяйственной деятельности, ключевые события, планы на следующий год. Стратегия, планы дальнейшего развития. Значимость устойчивого развития для организации.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Ключевые показатели эффективности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В динамике за 3 года с прогнозом на 2015 год: Выручка; Чистая прибыль; Производительность труда; Среднесписочная численность работающих; Количество строящихся энергоблоков; Количество введенных в эксплуатацию энергоблоков; Налоговые отчисления; Социальные расходы; Собственная производительность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Ключевые события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Реализация проектов, соглашения, договоры, партнерства, награды, сертификаты, лицензии, рейтинги, конкурсы, проведение мероприятий, начало новых этапов строительства, собрания акционеров, проведение аудита, встречи с политическими деятелями (влиятельными лицами), утверждение Советом директоров стратегически важных документов.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81010" marR="8101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Награды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/>
                        <a:t>Полученные в 2014 г. награды</a:t>
                      </a:r>
                      <a:endParaRPr lang="ru-RU" sz="1200" dirty="0">
                        <a:latin typeface="Calibri"/>
                      </a:endParaRPr>
                    </a:p>
                  </a:txBody>
                  <a:tcPr marL="81010" marR="8101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Информация об отчете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Границы отчетности. Цикл отчетности. Дата публикации последнего из предшествующих Отчетов. Процесс определения содержания отчетности. Процесс определения существенности. Взаимодействие с заинтересованными сторонами в ходе подготовки отчета – диалоги и консультации. Соответствие международным и российским рекомендаций и стандартов, на основании которых готовился отчет. Независимое заверение отчета. Заявление об ограничении ответственности за публикацию прогнозных данных.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1. Общая информация о компании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1.1. Описание деятельности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Основные направления деятельности. Регионы присутствия. ДЗО, филиалы, представительства.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449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63E47F-E821-448F-9BE1-36B124052AFE}" type="slidenum">
              <a:rPr lang="ru-RU" smtClean="0">
                <a:solidFill>
                  <a:srgbClr val="003274"/>
                </a:solidFill>
                <a:latin typeface="Arial" charset="0"/>
                <a:cs typeface="Arial" charset="0"/>
              </a:rPr>
              <a:pPr/>
              <a:t>23</a:t>
            </a:fld>
            <a:endParaRPr lang="ru-RU" smtClean="0">
              <a:solidFill>
                <a:srgbClr val="003274"/>
              </a:solidFill>
              <a:latin typeface="Arial" charset="0"/>
              <a:cs typeface="Arial" charset="0"/>
            </a:endParaRPr>
          </a:p>
        </p:txBody>
      </p:sp>
      <p:pic>
        <p:nvPicPr>
          <p:cNvPr id="234498" name="Picture 4" descr="Логотип синий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8" y="6500816"/>
            <a:ext cx="45755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639457" y="6448428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20844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Аннотированное оглавление</a:t>
            </a:r>
            <a:endParaRPr lang="ru-RU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4091" y="1268760"/>
          <a:ext cx="10368000" cy="439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000"/>
                <a:gridCol w="74880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Название раздела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Аннотация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1.2. Контекст деятельности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Рынки присутствия: российский и международный рынки сооружения АЭС, рынок исследовательских реакторов, рынок сервисных услуг, рынок сооружения объектов в области обращения с РАО и ОЯТ, рынок сооружения тепловых станций, рынок сооружения нефтегазовых объектов – положение на рынке, основные конкуренты, прогноз.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Политический контекст деятельности.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Макроэкономический контекст деятельности.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Внешние вызовы, </a:t>
                      </a: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PEST-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анализ.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1.3. Стратегия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Миссия, видение, ценности.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Стратегические цели. Направления стратегического развития. Связь со стратегическими целями Госкорпорации «Росатом». Планы по диверсификации бизнеса. Приоритетные стратегические направления развития бизнеса.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Конкурентные преимущества.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1.4. Создание стоимости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Цепочка создания стоимости. Схема и описание бизнес-модели, краткая характеристика капиталов. Описание взаимосвязи между стратегией и бизнес-моделью.  Описание влияния внешней среды и сопутствующих рисков и возможностей  на бизнес-модель.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1.5. Возможности и риски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Управление рисками.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Виды рисков, карта рисков, описание работ отчетного периода по минимизации рисков. Планы на следующий год и среднесрочную перспективу.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Возможности (внешние факторы, способствующие развитию компании).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1.6. Корпоративное управление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Документы, регламентирующие корпоративное управление; органы управления: описание полномочий и регламента работы; биографии членов СД; деятельность СД в 2014 году; контроль финансово-хозяйственной деятельности (ревизионная комиссия, независимый аудитор, отдел внутреннего аудита и контроля — состав органов, регламент работы, отчёт о деятельности); акционерный капитал; сведения о выплате дивидентов.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449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63E47F-E821-448F-9BE1-36B124052AFE}" type="slidenum">
              <a:rPr lang="ru-RU" smtClean="0">
                <a:solidFill>
                  <a:srgbClr val="003274"/>
                </a:solidFill>
                <a:latin typeface="Arial" charset="0"/>
                <a:cs typeface="Arial" charset="0"/>
              </a:rPr>
              <a:pPr/>
              <a:t>24</a:t>
            </a:fld>
            <a:endParaRPr lang="ru-RU" smtClean="0">
              <a:solidFill>
                <a:srgbClr val="003274"/>
              </a:solidFill>
              <a:latin typeface="Arial" charset="0"/>
              <a:cs typeface="Arial" charset="0"/>
            </a:endParaRPr>
          </a:p>
        </p:txBody>
      </p:sp>
      <p:pic>
        <p:nvPicPr>
          <p:cNvPr id="234498" name="Picture 4" descr="Логотип синий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8" y="6500816"/>
            <a:ext cx="45755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639457" y="6448428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538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Аннотированное оглавление</a:t>
            </a:r>
            <a:endParaRPr lang="ru-RU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4091" y="1268760"/>
          <a:ext cx="10368000" cy="5156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000"/>
                <a:gridCol w="74880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Название раздела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Аннотация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2. Управление и результаты деятельности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2.1. Финансовый капитал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2.1.1. Управление финансовым капиталом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Управление экономической и финансовой результативностью, управление стоимостью строительства.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2.1.2. Финансовые результаты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Финансовые показатели в динамике за 3 года. Пояснение динамики показателей. Планы/прогнозы на 2015 г.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2.2. Производственный капитал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2.2.1. Управление производственным капиталом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Обеспечение эффективного сооруженияновых энергоблоков.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Внедрение ПСР.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Управление закупками.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Управление инвестициями.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2.2.2. Производственные результаты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Сооружение АЭС, Сервис АЭС, Сооружение других объектов атомной отрасли, Сооружение сложных инженерных неатомных объектов.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Результаты внедрения ПСР.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Реализация инвестиционных проектов в 2014 г.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2.3. Человеческий капитал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2.3.1. Управление человеческим капиталом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Подходы к управлению персоналом. Управленческие задачи и результаты их выполнения в 2014 году. Нормативная база.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Принципы начисления зарплаты. Система КПЭ. Подходы к оплате труда топ-менеджмента.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персонала. Работа с кадровым резервом. Оценка персонала.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Профсоюз. Коллективный договор.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Охрана труда.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449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63E47F-E821-448F-9BE1-36B124052AFE}" type="slidenum">
              <a:rPr lang="ru-RU" smtClean="0">
                <a:solidFill>
                  <a:srgbClr val="003274"/>
                </a:solidFill>
                <a:latin typeface="Arial" charset="0"/>
                <a:cs typeface="Arial" charset="0"/>
              </a:rPr>
              <a:pPr/>
              <a:t>25</a:t>
            </a:fld>
            <a:endParaRPr lang="ru-RU" smtClean="0">
              <a:solidFill>
                <a:srgbClr val="003274"/>
              </a:solidFill>
              <a:latin typeface="Arial" charset="0"/>
              <a:cs typeface="Arial" charset="0"/>
            </a:endParaRPr>
          </a:p>
        </p:txBody>
      </p:sp>
      <p:pic>
        <p:nvPicPr>
          <p:cNvPr id="234498" name="Picture 4" descr="Логотип синий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8" y="6500816"/>
            <a:ext cx="45755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639457" y="6448428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489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Аннотированное оглавление</a:t>
            </a:r>
            <a:endParaRPr lang="ru-RU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4091" y="1268760"/>
          <a:ext cx="10368000" cy="4983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000"/>
                <a:gridCol w="74880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Название раздела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/>
                        <a:t>Аннотация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2.3.2. Результаты реализации кадровой политики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Общая характеристика человеческого капитала. Оплата труда. Среднемесячная зарплата по регионам. Соотношение базового оклада мужчин и женщин по регионам.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Затраты на обучение персонала, результаты.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Уровень вовлеченности сотрудников.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Расходы на охрану труда. Виды и уровень травматизма.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2.4. Социально-репутационный капитал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2.4. Управление социальным капиталом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Социальная политика: пенсионное обеспечение, медицинское страхование, материальная помощь. Молодежная политика. Внутрикорпоративные коммуникации. Противодействие коррупции.</a:t>
                      </a: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2.4.2 Социально-экономические результаты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Инвестиции  в общественную инфраструктуру.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Затраты на социальную политику.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Создание рабочих мест в регионах присутствия.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Результаты противодействия коррупции.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2.5. Природный капитал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2.5.1. Управление природным капиталом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Экологическая политика. Повышение энергоэффективности.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2.5.2. Результаты в области охраны окружающей среды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Затраты на охрану окружающей среды. Результаты повышения энергоэффективности. Ключевые показатели влияния в динамике.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2.6. Интеллектуальный капитал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2.6.1. Управление интеллектуальным капиталом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Система управления знаниями. Целевая базовая кафедра «Системы управления жизненным циклом сложных инженерных объектов». Интеллектуальная собственность.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2.6.2. Результаты инновационной деятельности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Патенты, запуск инновационных проектов.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449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63E47F-E821-448F-9BE1-36B124052AFE}" type="slidenum">
              <a:rPr lang="ru-RU" smtClean="0">
                <a:solidFill>
                  <a:srgbClr val="003274"/>
                </a:solidFill>
                <a:latin typeface="Arial" charset="0"/>
                <a:cs typeface="Arial" charset="0"/>
              </a:rPr>
              <a:pPr/>
              <a:t>26</a:t>
            </a:fld>
            <a:endParaRPr lang="ru-RU" smtClean="0">
              <a:solidFill>
                <a:srgbClr val="003274"/>
              </a:solidFill>
              <a:latin typeface="Arial" charset="0"/>
              <a:cs typeface="Arial" charset="0"/>
            </a:endParaRPr>
          </a:p>
        </p:txBody>
      </p:sp>
      <p:pic>
        <p:nvPicPr>
          <p:cNvPr id="234498" name="Picture 4" descr="Логотип синий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8" y="6500816"/>
            <a:ext cx="45755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639457" y="6448428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5960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Аннотированное оглавление</a:t>
            </a:r>
            <a:endParaRPr lang="ru-RU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44091" y="1268760"/>
          <a:ext cx="10368000" cy="4191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80000"/>
                <a:gridCol w="74880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/>
                        <a:t>Название раздела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/>
                        <a:t>Аннотация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81010" marR="8101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3. Взаимодействие с заинтересованными сторонами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3.1. Система публичной отчетности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Краткая характеристика СПО. Комиссия ЗС. Планы по совершенствованию СПО.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3.2.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Взаимодействие с</a:t>
                      </a:r>
                      <a:r>
                        <a:rPr lang="ru-RU" sz="11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заинтересованными сторонами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Принципы взаимодействия. Основные заинтересованные стороны, их ожидания, способы и результаты взаимодействия с каждой из них. Ранговая карта.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3.3. Взаимодействие с заинтересованными сторонами в ходе подготовки отчета</a:t>
                      </a: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Описание диалогов с заинтересованными сторонами, проведенных в ходе подготовки отчета за 2014 год, запросы и предложения участников. Учет предложений. Обязательства на следующий год.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Общественные слушания по проекту отчета за 2014 год.  Заключение об общественном заверении.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Список сокращений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Глоссарий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Приложения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Отчет Совета директоров.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Бухгалтерская отчетность.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Заключение финансового аудитора.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Заключение ревизионной комиссии.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Заключение отдела внутреннего контроля и аудита.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Заключение нефинансового аудитора.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Указатель содержания GRI.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Сведения о соблюдении Кодекса корпоративного управления.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449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63E47F-E821-448F-9BE1-36B124052AFE}" type="slidenum">
              <a:rPr lang="ru-RU" smtClean="0">
                <a:solidFill>
                  <a:srgbClr val="003274"/>
                </a:solidFill>
                <a:latin typeface="Arial" charset="0"/>
                <a:cs typeface="Arial" charset="0"/>
              </a:rPr>
              <a:pPr/>
              <a:t>27</a:t>
            </a:fld>
            <a:endParaRPr lang="ru-RU" smtClean="0">
              <a:solidFill>
                <a:srgbClr val="003274"/>
              </a:solidFill>
              <a:latin typeface="Arial" charset="0"/>
              <a:cs typeface="Arial" charset="0"/>
            </a:endParaRPr>
          </a:p>
        </p:txBody>
      </p:sp>
      <p:pic>
        <p:nvPicPr>
          <p:cNvPr id="234498" name="Picture 4" descr="Логотип синий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8" y="6500816"/>
            <a:ext cx="45755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639457" y="6448428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145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7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63E47F-E821-448F-9BE1-36B124052AFE}" type="slidenum">
              <a:rPr lang="ru-RU" smtClean="0">
                <a:solidFill>
                  <a:srgbClr val="003274"/>
                </a:solidFill>
                <a:latin typeface="Arial" charset="0"/>
                <a:cs typeface="Arial" charset="0"/>
              </a:rPr>
              <a:pPr/>
              <a:t>3</a:t>
            </a:fld>
            <a:endParaRPr lang="ru-RU" smtClean="0">
              <a:solidFill>
                <a:srgbClr val="003274"/>
              </a:solidFill>
              <a:latin typeface="Arial" charset="0"/>
              <a:cs typeface="Arial" charset="0"/>
            </a:endParaRPr>
          </a:p>
        </p:txBody>
      </p:sp>
      <p:pic>
        <p:nvPicPr>
          <p:cNvPr id="234498" name="Picture 4" descr="Логотип синий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98" y="6500814"/>
            <a:ext cx="45755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ижний колонтитул 5"/>
          <p:cNvSpPr txBox="1">
            <a:spLocks noGrp="1"/>
          </p:cNvSpPr>
          <p:nvPr/>
        </p:nvSpPr>
        <p:spPr bwMode="auto">
          <a:xfrm>
            <a:off x="639456" y="6448426"/>
            <a:ext cx="45080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ОАО НИЖЕГОРОДСКАЯ ИНЖИНИРИНГОВАЯ КОМПАНИЯ «АТОМЭНЕРГОПРОЕКТ»  (ОАО «НИАЭП»)</a:t>
            </a:r>
            <a:endParaRPr lang="en-US" sz="1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34500" name="TextBox 5"/>
          <p:cNvSpPr txBox="1">
            <a:spLocks noChangeArrowheads="1"/>
          </p:cNvSpPr>
          <p:nvPr/>
        </p:nvSpPr>
        <p:spPr bwMode="auto">
          <a:xfrm>
            <a:off x="358322" y="50895"/>
            <a:ext cx="1016602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FF"/>
                </a:solidFill>
              </a:rPr>
              <a:t>Изменения в годовом отчете за 2014 год </a:t>
            </a:r>
            <a:r>
              <a:rPr lang="en-US" sz="3200" b="1" dirty="0" smtClean="0">
                <a:solidFill>
                  <a:srgbClr val="FFFFFF"/>
                </a:solidFill>
              </a:rPr>
              <a:t/>
            </a:r>
            <a:br>
              <a:rPr lang="en-US" sz="3200" b="1" dirty="0" smtClean="0">
                <a:solidFill>
                  <a:srgbClr val="FFFFFF"/>
                </a:solidFill>
              </a:rPr>
            </a:br>
            <a:r>
              <a:rPr lang="ru-RU" sz="3200" b="1" dirty="0" smtClean="0">
                <a:solidFill>
                  <a:srgbClr val="FFFFFF"/>
                </a:solidFill>
              </a:rPr>
              <a:t>по сравнению с 20</a:t>
            </a:r>
            <a:r>
              <a:rPr lang="en-US" sz="3200" b="1" dirty="0" smtClean="0">
                <a:solidFill>
                  <a:srgbClr val="FFFFFF"/>
                </a:solidFill>
              </a:rPr>
              <a:t>13</a:t>
            </a:r>
            <a:r>
              <a:rPr lang="ru-RU" sz="3200" b="1" dirty="0" smtClean="0">
                <a:solidFill>
                  <a:srgbClr val="FFFFFF"/>
                </a:solidFill>
              </a:rPr>
              <a:t> годом</a:t>
            </a:r>
            <a:endParaRPr lang="ru-RU" sz="3200" b="1" dirty="0">
              <a:solidFill>
                <a:srgbClr val="FFFFFF"/>
              </a:solidFill>
            </a:endParaRPr>
          </a:p>
        </p:txBody>
      </p:sp>
      <p:graphicFrame>
        <p:nvGraphicFramePr>
          <p:cNvPr id="7" name="Group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320040"/>
              </p:ext>
            </p:extLst>
          </p:nvPr>
        </p:nvGraphicFramePr>
        <p:xfrm>
          <a:off x="0" y="1285860"/>
          <a:ext cx="10801350" cy="4845540"/>
        </p:xfrm>
        <a:graphic>
          <a:graphicData uri="http://schemas.openxmlformats.org/drawingml/2006/table">
            <a:tbl>
              <a:tblPr/>
              <a:tblGrid>
                <a:gridCol w="1573000"/>
                <a:gridCol w="3487437"/>
                <a:gridCol w="5740913"/>
              </a:tblGrid>
              <a:tr h="5290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Направления изменений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отчет за 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3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год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Годовой отчет за 201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cs typeface="Arial" charset="0"/>
                        </a:rPr>
                        <a:t> год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77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Продвижение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Продвижение отчета в социальных сетях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Подготовка видео-презентации отчета и размещение на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Y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outube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Участие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 в двух национальных и двух международных конкурсах отчетов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Расширение перечня международных конкурсов, в т.ч. организуемых на рынках присутствия АО «НИАЭП» и ЗАО АСЭ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Презентация на международных выставках и форумах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Выпуск медийных материалов, посвященных публичной отчетности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Вступление в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&lt;IR&gt; Business Network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Распространение Отчета на деловых встречах и переговорах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Популяризация Отчета как информационно-аналитической базы среди сотрудников , в том числе филиалов, ДЗО и международных представительств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Подготовка видео-презентации отчета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Продвижение отчета в социальных сетях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Проведение исследования по возможностям продвижения отчета в регионах присутствия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912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Совершенствование системы публичной отчетности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90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cs typeface="Arial" charset="0"/>
                        </a:rPr>
                        <a:t>Система публичной отчетности</a:t>
                      </a:r>
                    </a:p>
                  </a:txBody>
                  <a:tcPr marL="85050" marR="85050" marT="72000" marB="72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Создание Комитета по публичной отчетности АО «НИАЭП» и ЗАО АСЭ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Ответственность за публичную отчетность закреплена в КПЭ исполнительного директора В.Л. Каца, в КПЭ отдела инвестиций и в должностных инструкциях отдела инвестиций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Актуализация СТП «Порядок подготовки публичного годового отчета за отчетный период»</a:t>
                      </a:r>
                    </a:p>
                    <a:p>
                      <a:pPr marL="171450" marR="0" lvl="0" indent="-1714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Закрепление ответственности за дизайн и продвижение Отчета в КПЭ и должностных инструкциях сотрудников профильных подразделений организации</a:t>
                      </a:r>
                    </a:p>
                  </a:txBody>
                  <a:tcPr marL="85050" marR="8505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7995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Отчета и контекст их постановки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4</a:t>
            </a:fld>
            <a:endParaRPr lang="ru-RU">
              <a:solidFill>
                <a:srgbClr val="003274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519766193"/>
              </p:ext>
            </p:extLst>
          </p:nvPr>
        </p:nvGraphicFramePr>
        <p:xfrm>
          <a:off x="212049" y="1397000"/>
          <a:ext cx="10589301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9407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Приоритетные темы годовых отчетов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5</a:t>
            </a:fld>
            <a:endParaRPr lang="ru-RU">
              <a:solidFill>
                <a:srgbClr val="003274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513697"/>
              </p:ext>
            </p:extLst>
          </p:nvPr>
        </p:nvGraphicFramePr>
        <p:xfrm>
          <a:off x="720155" y="1412776"/>
          <a:ext cx="9577065" cy="4320478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18729"/>
                <a:gridCol w="3765981"/>
                <a:gridCol w="3192355"/>
              </a:tblGrid>
              <a:tr h="8640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Отчетный 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Приоритетная тема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Приоритетная тема 2</a:t>
                      </a:r>
                      <a:endParaRPr lang="ru-RU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Безопасность</a:t>
                      </a:r>
                      <a:r>
                        <a:rPr lang="ru-RU" sz="1600" baseline="0" dirty="0" smtClean="0"/>
                        <a:t> АЭС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Развитие компетенций</a:t>
                      </a:r>
                      <a:r>
                        <a:rPr lang="ru-RU" sz="1600" baseline="0" dirty="0" smtClean="0"/>
                        <a:t> </a:t>
                      </a:r>
                      <a:br>
                        <a:rPr lang="ru-RU" sz="1600" baseline="0" dirty="0" smtClean="0"/>
                      </a:br>
                      <a:r>
                        <a:rPr lang="ru-RU" sz="1600" baseline="0" dirty="0" smtClean="0"/>
                        <a:t>ОАО «НИАЭП»</a:t>
                      </a:r>
                      <a:endParaRPr lang="ru-RU" sz="16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baseline="0" dirty="0" smtClean="0"/>
                        <a:t>Стратегия Интегрированной компании </a:t>
                      </a:r>
                      <a:br>
                        <a:rPr lang="ru-RU" sz="1600" kern="1200" baseline="0" dirty="0" smtClean="0"/>
                      </a:br>
                      <a:r>
                        <a:rPr lang="ru-RU" sz="1600" kern="1200" baseline="0" dirty="0" smtClean="0"/>
                        <a:t>НИАЭП–АСЭ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Стратегия ОАО «НИАЭП»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Инновационная деятельность</a:t>
                      </a:r>
                      <a:r>
                        <a:rPr lang="ru-RU" sz="1600" baseline="0" dirty="0" smtClean="0"/>
                        <a:t> ОАО «НИАЭП»</a:t>
                      </a:r>
                      <a:endParaRPr lang="ru-RU" sz="16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2014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Производственная эффективность ОАО «НИАЭП» сокращение сроков сооружения и издержек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4077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Приоритетная тема: </a:t>
            </a:r>
            <a:br>
              <a:rPr lang="ru-RU" sz="2800" dirty="0" smtClean="0"/>
            </a:br>
            <a:r>
              <a:rPr lang="ru-RU" sz="2800" dirty="0" smtClean="0"/>
              <a:t>Производственная эффективность ОАО «НИАЭП» сокращение сроков сооружения и издержек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6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288109" y="3068960"/>
            <a:ext cx="3912735" cy="432048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Ключевые события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6099" y="3429000"/>
            <a:ext cx="4167913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Введены в эксплуатацию энергоблоки №1 и №2 ЮГРЭС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6099" y="4077072"/>
            <a:ext cx="4167913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Включен в сеть энергоблок №3 Ростовской АЭС (раньше на 2 месяца)</a:t>
            </a:r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051" y="4725144"/>
            <a:ext cx="4167913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Завершен проект по продлению срока эксплуатации энергоблока №1 Калининской АЭС до 2025 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64771" y="3212979"/>
            <a:ext cx="4167913" cy="58477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Диверсификация за пределы атомной отрасли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64771" y="3861050"/>
            <a:ext cx="4167913" cy="338554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Рост инвестиционной привлекательности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51272" y="4293101"/>
            <a:ext cx="4167913" cy="584775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Реализация планов строительства АЭС </a:t>
            </a:r>
            <a:r>
              <a:rPr lang="ru-RU" sz="1600" dirty="0" smtClean="0">
                <a:solidFill>
                  <a:srgbClr val="414142"/>
                </a:solidFill>
              </a:rPr>
              <a:t/>
            </a:r>
            <a:br>
              <a:rPr lang="ru-RU" sz="1600" dirty="0" smtClean="0">
                <a:solidFill>
                  <a:srgbClr val="414142"/>
                </a:solidFill>
              </a:rPr>
            </a:br>
            <a:r>
              <a:rPr lang="ru-RU" sz="1600" dirty="0" smtClean="0">
                <a:solidFill>
                  <a:srgbClr val="414142"/>
                </a:solidFill>
              </a:rPr>
              <a:t>в </a:t>
            </a:r>
            <a:r>
              <a:rPr lang="ru-RU" sz="1600" dirty="0">
                <a:solidFill>
                  <a:srgbClr val="414142"/>
                </a:solidFill>
              </a:rPr>
              <a:t>РФ и за рубежом 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51272" y="4941173"/>
            <a:ext cx="41679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Обеспечение экономики РФ электроэнергией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51272" y="5589245"/>
            <a:ext cx="4167913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414142"/>
                </a:solidFill>
              </a:rPr>
              <a:t>Укрепление позиций глобального участника на мировом рынке ядерных технологий и услуг</a:t>
            </a:r>
          </a:p>
        </p:txBody>
      </p:sp>
      <p:sp>
        <p:nvSpPr>
          <p:cNvPr id="66" name="Text Placeholder 13"/>
          <p:cNvSpPr txBox="1">
            <a:spLocks/>
          </p:cNvSpPr>
          <p:nvPr/>
        </p:nvSpPr>
        <p:spPr bwMode="auto">
          <a:xfrm>
            <a:off x="6264771" y="2708920"/>
            <a:ext cx="4167913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58775" indent="-358775" eaLnBrk="0" fontAlgn="base" hangingPunct="0">
              <a:spcBef>
                <a:spcPct val="40000"/>
              </a:spcBef>
              <a:spcAft>
                <a:spcPct val="20000"/>
              </a:spcAft>
              <a:defRPr/>
            </a:pPr>
            <a:r>
              <a:rPr lang="ru-RU" sz="2400" kern="0" dirty="0">
                <a:solidFill>
                  <a:srgbClr val="414142"/>
                </a:solidFill>
              </a:rPr>
              <a:t>Стратегические цели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84545" y="6550228"/>
            <a:ext cx="2211546" cy="307777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14142"/>
                </a:solidFill>
              </a:rPr>
              <a:t>Цели АО «НИАЭП»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658059" y="6550228"/>
            <a:ext cx="2126486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14142"/>
                </a:solidFill>
              </a:rPr>
              <a:t>Цели ГК «Росатом»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315618" y="1268762"/>
            <a:ext cx="510356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414142"/>
                </a:solidFill>
              </a:rPr>
              <a:t>Решение задачи повышения производственной эффективности является основой конкурентоспособности Объединенной Компании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82170" y="1340768"/>
            <a:ext cx="4423091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414142"/>
                </a:solidFill>
              </a:rPr>
              <a:t>Ключевые события 2014 года имеют серьезное значение для основных групп ЗС: заказчиков, акционеров, партнеров, органов </a:t>
            </a:r>
            <a:r>
              <a:rPr lang="ru-RU" dirty="0" smtClean="0">
                <a:solidFill>
                  <a:srgbClr val="414142"/>
                </a:solidFill>
              </a:rPr>
              <a:t>государственной </a:t>
            </a:r>
            <a:r>
              <a:rPr lang="ru-RU" dirty="0">
                <a:solidFill>
                  <a:srgbClr val="414142"/>
                </a:solidFill>
              </a:rPr>
              <a:t>власти, населения.</a:t>
            </a:r>
          </a:p>
        </p:txBody>
      </p:sp>
      <p:cxnSp>
        <p:nvCxnSpPr>
          <p:cNvPr id="33" name="Straight Arrow Connector 32"/>
          <p:cNvCxnSpPr>
            <a:stCxn id="21" idx="3"/>
            <a:endCxn id="26" idx="1"/>
          </p:cNvCxnSpPr>
          <p:nvPr/>
        </p:nvCxnSpPr>
        <p:spPr bwMode="auto">
          <a:xfrm flipV="1">
            <a:off x="4384012" y="3505367"/>
            <a:ext cx="1880759" cy="216021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>
            <a:stCxn id="21" idx="3"/>
            <a:endCxn id="27" idx="1"/>
          </p:cNvCxnSpPr>
          <p:nvPr/>
        </p:nvCxnSpPr>
        <p:spPr bwMode="auto">
          <a:xfrm>
            <a:off x="4384012" y="3721388"/>
            <a:ext cx="1880759" cy="308939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endCxn id="27" idx="1"/>
          </p:cNvCxnSpPr>
          <p:nvPr/>
        </p:nvCxnSpPr>
        <p:spPr bwMode="auto">
          <a:xfrm flipV="1">
            <a:off x="4379964" y="4030327"/>
            <a:ext cx="1884807" cy="1995322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22" idx="3"/>
            <a:endCxn id="27" idx="1"/>
          </p:cNvCxnSpPr>
          <p:nvPr/>
        </p:nvCxnSpPr>
        <p:spPr bwMode="auto">
          <a:xfrm flipV="1">
            <a:off x="4384012" y="4030327"/>
            <a:ext cx="1880759" cy="339133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/>
          <p:cNvCxnSpPr>
            <a:stCxn id="24" idx="3"/>
            <a:endCxn id="29" idx="1"/>
          </p:cNvCxnSpPr>
          <p:nvPr/>
        </p:nvCxnSpPr>
        <p:spPr bwMode="auto">
          <a:xfrm>
            <a:off x="4379964" y="5140643"/>
            <a:ext cx="1871308" cy="92918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>
            <a:stCxn id="21" idx="3"/>
            <a:endCxn id="29" idx="1"/>
          </p:cNvCxnSpPr>
          <p:nvPr/>
        </p:nvCxnSpPr>
        <p:spPr bwMode="auto">
          <a:xfrm>
            <a:off x="4384012" y="3721388"/>
            <a:ext cx="1867260" cy="1512173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>
            <a:stCxn id="22" idx="3"/>
            <a:endCxn id="29" idx="1"/>
          </p:cNvCxnSpPr>
          <p:nvPr/>
        </p:nvCxnSpPr>
        <p:spPr bwMode="auto">
          <a:xfrm>
            <a:off x="4384012" y="4369460"/>
            <a:ext cx="1867260" cy="864101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endCxn id="30" idx="1"/>
          </p:cNvCxnSpPr>
          <p:nvPr/>
        </p:nvCxnSpPr>
        <p:spPr bwMode="auto">
          <a:xfrm flipV="1">
            <a:off x="4379964" y="6004744"/>
            <a:ext cx="1871308" cy="20905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>
            <a:stCxn id="22" idx="3"/>
            <a:endCxn id="30" idx="1"/>
          </p:cNvCxnSpPr>
          <p:nvPr/>
        </p:nvCxnSpPr>
        <p:spPr bwMode="auto">
          <a:xfrm>
            <a:off x="4384012" y="4369460"/>
            <a:ext cx="1867260" cy="1635284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>
            <a:endCxn id="28" idx="1"/>
          </p:cNvCxnSpPr>
          <p:nvPr/>
        </p:nvCxnSpPr>
        <p:spPr bwMode="auto">
          <a:xfrm flipV="1">
            <a:off x="4379964" y="4585489"/>
            <a:ext cx="1871308" cy="1440160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28" idx="1"/>
          </p:cNvCxnSpPr>
          <p:nvPr/>
        </p:nvCxnSpPr>
        <p:spPr bwMode="auto">
          <a:xfrm>
            <a:off x="4464571" y="4509120"/>
            <a:ext cx="1786701" cy="76369"/>
          </a:xfrm>
          <a:prstGeom prst="straightConnector1">
            <a:avLst/>
          </a:prstGeom>
          <a:solidFill>
            <a:srgbClr val="C1DCF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16098" y="5589240"/>
            <a:ext cx="4167913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Блок </a:t>
            </a:r>
            <a:r>
              <a:rPr lang="ru-RU" sz="1600" dirty="0"/>
              <a:t>№</a:t>
            </a:r>
            <a:r>
              <a:rPr lang="ru-RU" sz="1600" dirty="0" smtClean="0"/>
              <a:t>2 </a:t>
            </a:r>
            <a:r>
              <a:rPr lang="ru-RU" sz="1600" dirty="0"/>
              <a:t>АЭС "</a:t>
            </a:r>
            <a:r>
              <a:rPr lang="ru-RU" sz="1600" dirty="0" err="1" smtClean="0"/>
              <a:t>Куданкулам</a:t>
            </a:r>
            <a:r>
              <a:rPr lang="ru-RU" sz="1600" dirty="0" smtClean="0"/>
              <a:t>" </a:t>
            </a:r>
            <a:r>
              <a:rPr lang="ru-RU" sz="1600" dirty="0"/>
              <a:t>пройдет горячую обкатку до конца года.</a:t>
            </a:r>
            <a:endParaRPr lang="ru-RU" sz="1600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5588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Процесс определения существенности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249325"/>
              </p:ext>
            </p:extLst>
          </p:nvPr>
        </p:nvGraphicFramePr>
        <p:xfrm>
          <a:off x="288107" y="1772816"/>
          <a:ext cx="10122073" cy="43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8552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Матрица существенности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88707" y="1225689"/>
            <a:ext cx="5112643" cy="52276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Экономическая результативность*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Обеспечение эффективного сооружения новых энергоблоков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Присутствие на рынках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Здоровье и безопасность потребителя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Международное сотрудничество в области мирного использования атомной энергии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Инновационная деятельность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Развитие инжиниринга в РФ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Устойчивость бизнеса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Соответствие требованиям в области охраны окружающей среды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Диверсификация и развитие перспективных сегментов бизнеса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Промышленная безопасность на всех стадиях работ в контексте изменений законодательства о промышленной безопасности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Совершенствование механизмов управления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Обеспечение квалифицированными кадрами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Соответствие условий труда на предприятии международным нормам техники безопасности и охраны труда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Повышение информационной открытости атомной отрасли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Общественное принятие проектов строительства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Развитие международной кооперации, взаимодействие с зарубежными партнерами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Инвестиционная программа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Сотрудничество Компании с местными предприятими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Здоровье и безопасность на рабочем месте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Государственная политика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Соответствие требованиям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Препятствие конкуренции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Социальное обеспечение работников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Работа с кадровым потенциалом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Практики закупок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b="1" dirty="0" smtClean="0"/>
              <a:t>Обучение и образование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76739" y="6596390"/>
            <a:ext cx="33843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* Жирным шрифтом выделены аспекты </a:t>
            </a:r>
            <a:r>
              <a:rPr lang="en-US" sz="1100" dirty="0" smtClean="0"/>
              <a:t>GRI G4</a:t>
            </a:r>
            <a:endParaRPr lang="ru-RU" sz="1100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0" y="1268760"/>
          <a:ext cx="5904731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85528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Отчета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A2CBA6-A439-4EB6-9390-22F4F89979E7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9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051" y="1268765"/>
            <a:ext cx="510356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Обращение Председателя Совета директоров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051" y="1628800"/>
            <a:ext cx="510356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Обращение Президента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6099" y="2348880"/>
            <a:ext cx="510356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Основные показатели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099" y="2708920"/>
            <a:ext cx="510356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Ключевые события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099" y="3068960"/>
            <a:ext cx="510356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14142"/>
                </a:solidFill>
              </a:rPr>
              <a:t>Награды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6099" y="3429000"/>
            <a:ext cx="510356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70C0"/>
                </a:solidFill>
              </a:rPr>
              <a:t>Информация об отчете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099" y="3789040"/>
            <a:ext cx="510356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b="1" dirty="0" smtClean="0">
                <a:solidFill>
                  <a:srgbClr val="414142"/>
                </a:solidFill>
              </a:rPr>
              <a:t>Управление компанией</a:t>
            </a:r>
            <a:endParaRPr lang="ru-RU" sz="1400" b="1" dirty="0">
              <a:solidFill>
                <a:srgbClr val="414142"/>
              </a:solidFill>
            </a:endParaRPr>
          </a:p>
          <a:p>
            <a:pPr marL="342900" indent="-342900"/>
            <a:r>
              <a:rPr lang="ru-RU" sz="1400" dirty="0" smtClean="0">
                <a:solidFill>
                  <a:srgbClr val="0070C0"/>
                </a:solidFill>
              </a:rPr>
              <a:t>1.1. </a:t>
            </a:r>
            <a:r>
              <a:rPr lang="ru-RU" sz="1400" dirty="0">
                <a:solidFill>
                  <a:srgbClr val="0070C0"/>
                </a:solidFill>
              </a:rPr>
              <a:t>Контекст деятельности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1.2. </a:t>
            </a:r>
            <a:r>
              <a:rPr lang="ru-RU" sz="1400" dirty="0">
                <a:solidFill>
                  <a:srgbClr val="0070C0"/>
                </a:solidFill>
              </a:rPr>
              <a:t>Стратегия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1.3. </a:t>
            </a:r>
            <a:r>
              <a:rPr lang="ru-RU" sz="1400" dirty="0">
                <a:solidFill>
                  <a:srgbClr val="0070C0"/>
                </a:solidFill>
              </a:rPr>
              <a:t>Создание стоимости</a:t>
            </a:r>
          </a:p>
          <a:p>
            <a:r>
              <a:rPr lang="ru-RU" sz="1400" dirty="0" smtClean="0">
                <a:solidFill>
                  <a:srgbClr val="0070C0"/>
                </a:solidFill>
              </a:rPr>
              <a:t>1.4. </a:t>
            </a:r>
            <a:r>
              <a:rPr lang="ru-RU" sz="1400" dirty="0">
                <a:solidFill>
                  <a:srgbClr val="0070C0"/>
                </a:solidFill>
              </a:rPr>
              <a:t>Возможности и риски</a:t>
            </a:r>
          </a:p>
          <a:p>
            <a:r>
              <a:rPr lang="ru-RU" sz="1400" dirty="0" smtClean="0">
                <a:solidFill>
                  <a:srgbClr val="414142"/>
                </a:solidFill>
              </a:rPr>
              <a:t>1.5. </a:t>
            </a:r>
            <a:r>
              <a:rPr lang="ru-RU" sz="1400" dirty="0">
                <a:solidFill>
                  <a:srgbClr val="414142"/>
                </a:solidFill>
              </a:rPr>
              <a:t>Корпоративное управление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00675" y="4221090"/>
            <a:ext cx="5188626" cy="11695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</a:rPr>
              <a:t>3. Взаимодействие с заинтересованными сторонами</a:t>
            </a:r>
          </a:p>
          <a:p>
            <a:r>
              <a:rPr lang="ru-RU" sz="1400" dirty="0">
                <a:solidFill>
                  <a:srgbClr val="414142"/>
                </a:solidFill>
              </a:rPr>
              <a:t>3.1. Система публичной отчетности</a:t>
            </a:r>
          </a:p>
          <a:p>
            <a:r>
              <a:rPr lang="ru-RU" sz="1400" dirty="0">
                <a:solidFill>
                  <a:srgbClr val="414142"/>
                </a:solidFill>
              </a:rPr>
              <a:t>3.2. Взаимодействие с заинтересованными сторонами</a:t>
            </a:r>
          </a:p>
          <a:p>
            <a:r>
              <a:rPr lang="ru-RU" sz="1400" dirty="0">
                <a:solidFill>
                  <a:srgbClr val="414142"/>
                </a:solidFill>
              </a:rPr>
              <a:t>3.3. Взаимодействие с заинтересованными сторонами в ходе подготовки отчета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00675" y="5805268"/>
            <a:ext cx="5198608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14142"/>
                </a:solidFill>
              </a:rPr>
              <a:t>Глоссарий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0675" y="5445228"/>
            <a:ext cx="518862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14142"/>
                </a:solidFill>
              </a:rPr>
              <a:t>Список сокращений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00675" y="1268762"/>
            <a:ext cx="5188626" cy="289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</a:rPr>
              <a:t>2.2.2. Производственные результаты</a:t>
            </a:r>
          </a:p>
          <a:p>
            <a:r>
              <a:rPr lang="ru-RU" sz="1400" i="1" dirty="0">
                <a:solidFill>
                  <a:srgbClr val="0070C0"/>
                </a:solidFill>
              </a:rPr>
              <a:t>2.3. Человеческий капитал</a:t>
            </a:r>
          </a:p>
          <a:p>
            <a:r>
              <a:rPr lang="ru-RU" sz="1400" dirty="0">
                <a:solidFill>
                  <a:srgbClr val="414142"/>
                </a:solidFill>
              </a:rPr>
              <a:t>2.3.1. Управление человеческим капиталом</a:t>
            </a:r>
          </a:p>
          <a:p>
            <a:r>
              <a:rPr lang="ru-RU" sz="1400" dirty="0">
                <a:solidFill>
                  <a:srgbClr val="414142"/>
                </a:solidFill>
              </a:rPr>
              <a:t>2.3.2. Результаты реализации кадровой политики</a:t>
            </a:r>
          </a:p>
          <a:p>
            <a:r>
              <a:rPr lang="ru-RU" sz="1400" i="1" dirty="0">
                <a:solidFill>
                  <a:srgbClr val="0070C0"/>
                </a:solidFill>
              </a:rPr>
              <a:t>2.4. Социально-репутационный капитал</a:t>
            </a:r>
          </a:p>
          <a:p>
            <a:r>
              <a:rPr lang="ru-RU" sz="1400" dirty="0">
                <a:solidFill>
                  <a:srgbClr val="414142"/>
                </a:solidFill>
              </a:rPr>
              <a:t>2.4.1. Управление социальным капиталом</a:t>
            </a:r>
          </a:p>
          <a:p>
            <a:r>
              <a:rPr lang="ru-RU" sz="1400" dirty="0">
                <a:solidFill>
                  <a:srgbClr val="414142"/>
                </a:solidFill>
              </a:rPr>
              <a:t>2.4.2. Социально-экономические результаты</a:t>
            </a:r>
          </a:p>
          <a:p>
            <a:r>
              <a:rPr lang="ru-RU" sz="1400" i="1" dirty="0">
                <a:solidFill>
                  <a:srgbClr val="0070C0"/>
                </a:solidFill>
              </a:rPr>
              <a:t>2.5. Природный капитал</a:t>
            </a:r>
          </a:p>
          <a:p>
            <a:r>
              <a:rPr lang="ru-RU" sz="1400" dirty="0">
                <a:solidFill>
                  <a:srgbClr val="414142"/>
                </a:solidFill>
              </a:rPr>
              <a:t>2.5.1. Управление природным капиталом</a:t>
            </a:r>
          </a:p>
          <a:p>
            <a:r>
              <a:rPr lang="ru-RU" sz="1400" dirty="0">
                <a:solidFill>
                  <a:srgbClr val="414142"/>
                </a:solidFill>
              </a:rPr>
              <a:t>2.5.2. Результаты в области охраны окружающей среды</a:t>
            </a:r>
          </a:p>
          <a:p>
            <a:r>
              <a:rPr lang="ru-RU" sz="1400" i="1" dirty="0">
                <a:solidFill>
                  <a:srgbClr val="0070C0"/>
                </a:solidFill>
              </a:rPr>
              <a:t>2.6. Интеллектуальный капитал</a:t>
            </a:r>
          </a:p>
          <a:p>
            <a:r>
              <a:rPr lang="ru-RU" sz="1400" dirty="0">
                <a:solidFill>
                  <a:srgbClr val="414142"/>
                </a:solidFill>
              </a:rPr>
              <a:t>2.6.1. Управление интеллектуальным капиталом</a:t>
            </a:r>
          </a:p>
          <a:p>
            <a:r>
              <a:rPr lang="ru-RU" sz="1400" dirty="0">
                <a:solidFill>
                  <a:srgbClr val="414142"/>
                </a:solidFill>
              </a:rPr>
              <a:t>2.6.2. Результаты инновационной деятельности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00675" y="6165308"/>
            <a:ext cx="5188626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414142"/>
                </a:solidFill>
              </a:rPr>
              <a:t>Приложения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6099" y="5229200"/>
            <a:ext cx="5103567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414142"/>
                </a:solidFill>
              </a:rPr>
              <a:t>2. Управление </a:t>
            </a:r>
            <a:r>
              <a:rPr lang="ru-RU" sz="1400" b="1" dirty="0" smtClean="0">
                <a:solidFill>
                  <a:srgbClr val="414142"/>
                </a:solidFill>
              </a:rPr>
              <a:t>капиталами и </a:t>
            </a:r>
            <a:r>
              <a:rPr lang="ru-RU" sz="1400" b="1" dirty="0">
                <a:solidFill>
                  <a:srgbClr val="414142"/>
                </a:solidFill>
              </a:rPr>
              <a:t>результаты деятельности</a:t>
            </a:r>
          </a:p>
          <a:p>
            <a:r>
              <a:rPr lang="ru-RU" sz="1400" i="1" dirty="0">
                <a:solidFill>
                  <a:srgbClr val="0070C0"/>
                </a:solidFill>
              </a:rPr>
              <a:t>2.1. Финансовый капитал</a:t>
            </a:r>
          </a:p>
          <a:p>
            <a:r>
              <a:rPr lang="ru-RU" sz="1400" dirty="0">
                <a:solidFill>
                  <a:srgbClr val="414142"/>
                </a:solidFill>
              </a:rPr>
              <a:t>2.1.1. Управление финансовым капиталом</a:t>
            </a:r>
          </a:p>
          <a:p>
            <a:r>
              <a:rPr lang="ru-RU" sz="1400" dirty="0">
                <a:solidFill>
                  <a:srgbClr val="414142"/>
                </a:solidFill>
              </a:rPr>
              <a:t>2.1.2. Финансовые результаты</a:t>
            </a:r>
          </a:p>
          <a:p>
            <a:r>
              <a:rPr lang="ru-RU" sz="1400" i="1" dirty="0">
                <a:solidFill>
                  <a:srgbClr val="0070C0"/>
                </a:solidFill>
              </a:rPr>
              <a:t>2.2. Производственный капитал</a:t>
            </a:r>
          </a:p>
          <a:p>
            <a:r>
              <a:rPr lang="ru-RU" sz="1400" dirty="0">
                <a:solidFill>
                  <a:srgbClr val="FF0000"/>
                </a:solidFill>
              </a:rPr>
              <a:t>2.2.1. Управление производственным капиталом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6099" y="6581005"/>
            <a:ext cx="9505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0C0"/>
                </a:solidFill>
              </a:rPr>
              <a:t>Синий шрифт </a:t>
            </a:r>
            <a:r>
              <a:rPr lang="ru-RU" sz="1200" dirty="0">
                <a:solidFill>
                  <a:srgbClr val="414142"/>
                </a:solidFill>
              </a:rPr>
              <a:t>– соответствие Международному Стандарту ИО	</a:t>
            </a:r>
            <a:r>
              <a:rPr lang="ru-RU" sz="1200" dirty="0">
                <a:solidFill>
                  <a:srgbClr val="FF0000"/>
                </a:solidFill>
              </a:rPr>
              <a:t>Красный шрифт </a:t>
            </a:r>
            <a:r>
              <a:rPr lang="ru-RU" sz="1200" dirty="0">
                <a:solidFill>
                  <a:srgbClr val="414142"/>
                </a:solidFill>
              </a:rPr>
              <a:t>– раскрытие приоритетной темы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68627" y="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акционеров, партнеров, заказчиков, госвласти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72883" y="18864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Для населения регионов присутствия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6099" y="1988840"/>
            <a:ext cx="5103567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414142"/>
                </a:solidFill>
              </a:rPr>
              <a:t>Общая информация о компании</a:t>
            </a:r>
            <a:endParaRPr lang="ru-RU" sz="1400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169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6" dur="2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2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5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2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20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20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20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5" dur="20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8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20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 build="allAtOnce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6">
      <a:dk1>
        <a:srgbClr val="414142"/>
      </a:dk1>
      <a:lt1>
        <a:srgbClr val="FFFFFF"/>
      </a:lt1>
      <a:dk2>
        <a:srgbClr val="FFFFFF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1DCF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8068</TotalTime>
  <Words>3501</Words>
  <Application>Microsoft Office PowerPoint</Application>
  <PresentationFormat>Произвольный</PresentationFormat>
  <Paragraphs>652</Paragraphs>
  <Slides>27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Проект концепции годового отчета  АО «НИЖЕГОРОДСКАЯ ИНЖИНИРИНГОВАЯ КОМПАНИЯ «АТОМЭНЕРГОПРОЕКТ»  за 2014 год</vt:lpstr>
      <vt:lpstr>Презентация PowerPoint</vt:lpstr>
      <vt:lpstr>Презентация PowerPoint</vt:lpstr>
      <vt:lpstr>Цели Отчета и контекст их постановки </vt:lpstr>
      <vt:lpstr>Приоритетные темы годовых отчетов</vt:lpstr>
      <vt:lpstr>Приоритетная тема:  Производственная эффективность ОАО «НИАЭП» сокращение сроков сооружения и издержек</vt:lpstr>
      <vt:lpstr>Процесс определения существенности</vt:lpstr>
      <vt:lpstr>Матрица существенности</vt:lpstr>
      <vt:lpstr>Структура Отчета</vt:lpstr>
      <vt:lpstr>Ранговая карта заинтересованных сторон</vt:lpstr>
      <vt:lpstr>Презентация PowerPoint</vt:lpstr>
      <vt:lpstr>Презентация PowerPoint</vt:lpstr>
      <vt:lpstr>Проект списка лиц, заверяющих Отчет Члены Комиссии заинтересованных сторон  АО «НИАЭП» и ЗАО АСЭ</vt:lpstr>
      <vt:lpstr>Обеспечение достоверности публикуемых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Перечень индикаторов, планируемых  к раскрытию</vt:lpstr>
      <vt:lpstr>Перечень индикаторов, планируемых  к раскрытию</vt:lpstr>
      <vt:lpstr>Презентация PowerPoint</vt:lpstr>
      <vt:lpstr>Аннотированное оглавление</vt:lpstr>
      <vt:lpstr>Аннотированное оглавление</vt:lpstr>
      <vt:lpstr>Аннотированное оглавление</vt:lpstr>
      <vt:lpstr>Аннотированное оглавление</vt:lpstr>
      <vt:lpstr>Аннотированное оглавление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концепции годового отчета  АО «НИЖЕГОРОДСКАЯ ИНЖИНИРИНГОВАЯ КОМПАНИЯ «АТОМЭНЕРГОПРОЕКТ»  за 2014 год</dc:title>
  <dc:creator>Olga Rutkovskaya</dc:creator>
  <cp:lastModifiedBy>Чистякова Александра Вадимовна</cp:lastModifiedBy>
  <cp:revision>265</cp:revision>
  <cp:lastPrinted>2014-11-10T09:23:56Z</cp:lastPrinted>
  <dcterms:created xsi:type="dcterms:W3CDTF">2014-10-20T07:22:00Z</dcterms:created>
  <dcterms:modified xsi:type="dcterms:W3CDTF">2014-11-17T13:03:34Z</dcterms:modified>
</cp:coreProperties>
</file>